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5" r:id="rId1"/>
  </p:sldMasterIdLst>
  <p:notesMasterIdLst>
    <p:notesMasterId r:id="rId13"/>
  </p:notesMasterIdLst>
  <p:sldIdLst>
    <p:sldId id="257" r:id="rId2"/>
    <p:sldId id="267" r:id="rId3"/>
    <p:sldId id="259" r:id="rId4"/>
    <p:sldId id="266" r:id="rId5"/>
    <p:sldId id="260" r:id="rId6"/>
    <p:sldId id="271" r:id="rId7"/>
    <p:sldId id="270" r:id="rId8"/>
    <p:sldId id="261" r:id="rId9"/>
    <p:sldId id="262" r:id="rId10"/>
    <p:sldId id="264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932515-7A04-4488-AEB2-FC5161649D0D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237DB-F9CC-4B14-B4C2-83A456D8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42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6237DB-F9CC-4B14-B4C2-83A456D89B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11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EE020E-C1E5-4912-A7BE-D443AE9309F0}" type="datetimeFigureOut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2019-01-28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087150-6866-4F2B-978E-A8B1247389D3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107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EE020E-C1E5-4912-A7BE-D443AE9309F0}" type="datetimeFigureOut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2019-01-28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087150-6866-4F2B-978E-A8B1247389D3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806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EE020E-C1E5-4912-A7BE-D443AE9309F0}" type="datetimeFigureOut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2019-01-28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087150-6866-4F2B-978E-A8B1247389D3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8813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EE020E-C1E5-4912-A7BE-D443AE9309F0}" type="datetimeFigureOut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2019-01-28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087150-6866-4F2B-978E-A8B1247389D3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987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EE020E-C1E5-4912-A7BE-D443AE9309F0}" type="datetimeFigureOut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2019-01-28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087150-6866-4F2B-978E-A8B1247389D3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9363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EE020E-C1E5-4912-A7BE-D443AE9309F0}" type="datetimeFigureOut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2019-01-28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087150-6866-4F2B-978E-A8B1247389D3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368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EE020E-C1E5-4912-A7BE-D443AE9309F0}" type="datetimeFigureOut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2019-01-28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087150-6866-4F2B-978E-A8B1247389D3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9532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EE020E-C1E5-4912-A7BE-D443AE9309F0}" type="datetimeFigureOut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2019-01-28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087150-6866-4F2B-978E-A8B1247389D3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180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EE020E-C1E5-4912-A7BE-D443AE9309F0}" type="datetimeFigureOut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2019-01-28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087150-6866-4F2B-978E-A8B1247389D3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321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EE020E-C1E5-4912-A7BE-D443AE9309F0}" type="datetimeFigureOut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2019-01-28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087150-6866-4F2B-978E-A8B1247389D3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819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EE020E-C1E5-4912-A7BE-D443AE9309F0}" type="datetimeFigureOut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2019-01-28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087150-6866-4F2B-978E-A8B1247389D3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232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EE020E-C1E5-4912-A7BE-D443AE9309F0}" type="datetimeFigureOut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2019-01-28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087150-6866-4F2B-978E-A8B1247389D3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865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EE020E-C1E5-4912-A7BE-D443AE9309F0}" type="datetimeFigureOut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2019-01-28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087150-6866-4F2B-978E-A8B1247389D3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983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EE020E-C1E5-4912-A7BE-D443AE9309F0}" type="datetimeFigureOut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2019-01-28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087150-6866-4F2B-978E-A8B1247389D3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921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EE020E-C1E5-4912-A7BE-D443AE9309F0}" type="datetimeFigureOut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2019-01-28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087150-6866-4F2B-978E-A8B1247389D3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530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EE020E-C1E5-4912-A7BE-D443AE9309F0}" type="datetimeFigureOut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2019-01-28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087150-6866-4F2B-978E-A8B1247389D3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41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6EE020E-C1E5-4912-A7BE-D443AE9309F0}" type="datetimeFigureOut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2019-01-28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52087150-6866-4F2B-978E-A8B1247389D3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43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1"/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3048000"/>
            <a:ext cx="6716316" cy="147161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lt-LT" sz="3600" b="1" dirty="0" smtClean="0"/>
              <a:t/>
            </a:r>
            <a:br>
              <a:rPr lang="lt-LT" sz="3600" b="1" dirty="0" smtClean="0"/>
            </a:br>
            <a:endParaRPr lang="lt-LT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533400" y="2133600"/>
            <a:ext cx="7002065" cy="2971800"/>
          </a:xfrm>
        </p:spPr>
        <p:txBody>
          <a:bodyPr>
            <a:normAutofit/>
          </a:bodyPr>
          <a:lstStyle/>
          <a:p>
            <a:pPr algn="ctr"/>
            <a:endParaRPr lang="lt-LT" altLang="en-US" dirty="0" smtClean="0"/>
          </a:p>
          <a:p>
            <a:pPr algn="ctr"/>
            <a:r>
              <a:rPr lang="lt-LT" sz="2400" b="1" dirty="0" smtClean="0">
                <a:solidFill>
                  <a:schemeClr val="tx1"/>
                </a:solidFill>
              </a:rPr>
              <a:t>ES </a:t>
            </a:r>
            <a:r>
              <a:rPr lang="lt-LT" sz="2400" b="1" dirty="0">
                <a:solidFill>
                  <a:schemeClr val="tx1"/>
                </a:solidFill>
              </a:rPr>
              <a:t>paramos lėšomis </a:t>
            </a:r>
            <a:r>
              <a:rPr lang="lt-LT" sz="2400" b="1" dirty="0" smtClean="0">
                <a:solidFill>
                  <a:schemeClr val="tx1"/>
                </a:solidFill>
              </a:rPr>
              <a:t>finansuojamas projektas </a:t>
            </a:r>
            <a:r>
              <a:rPr lang="lt-LT" sz="2400" b="1" dirty="0">
                <a:solidFill>
                  <a:schemeClr val="tx1"/>
                </a:solidFill>
              </a:rPr>
              <a:t>Nr. 10.1.1-ESFA-V-912-01-0010 „Sveikatos srities viešojo valdymo institucijų efektyvumo ir gebėjimų tobulinimas, diegiant </a:t>
            </a:r>
            <a:r>
              <a:rPr lang="lt-LT" sz="2400" b="1" dirty="0" err="1">
                <a:solidFill>
                  <a:schemeClr val="tx1"/>
                </a:solidFill>
              </a:rPr>
              <a:t>įrodymais</a:t>
            </a:r>
            <a:r>
              <a:rPr lang="lt-LT" sz="2400" b="1" dirty="0">
                <a:solidFill>
                  <a:schemeClr val="tx1"/>
                </a:solidFill>
              </a:rPr>
              <a:t> grįsto valdymo priemones“.</a:t>
            </a:r>
          </a:p>
          <a:p>
            <a:pPr algn="ctr"/>
            <a:endParaRPr lang="lt-LT" altLang="en-US" b="1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033588" y="6356353"/>
            <a:ext cx="5967413" cy="365125"/>
          </a:xfrm>
        </p:spPr>
        <p:txBody>
          <a:bodyPr/>
          <a:lstStyle/>
          <a:p>
            <a:pPr>
              <a:defRPr/>
            </a:pPr>
            <a:r>
              <a:rPr lang="lt-LT" dirty="0">
                <a:solidFill>
                  <a:prstClr val="black">
                    <a:tint val="75000"/>
                  </a:prstClr>
                </a:solidFill>
              </a:rPr>
              <a:t>Projektas „Sveikatos srities viešojo valdymo institucijų efektyvumo ir gebėjimų tobulinimas, diegiant įrodymais grįsto valdymo priemones Nr. 10.1.1-ESFA-V-912-01-0010"</a:t>
            </a:r>
          </a:p>
        </p:txBody>
      </p:sp>
      <p:pic>
        <p:nvPicPr>
          <p:cNvPr id="2053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98" y="460558"/>
            <a:ext cx="3056090" cy="15144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2054" name="Paveikslėlis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225" y="464080"/>
            <a:ext cx="1555552" cy="15109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2055" name="Paveikslėlis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60558"/>
            <a:ext cx="2957513" cy="15144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78754206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09" y="1295400"/>
            <a:ext cx="7211291" cy="1676400"/>
          </a:xfrm>
        </p:spPr>
        <p:txBody>
          <a:bodyPr>
            <a:normAutofit fontScale="90000"/>
          </a:bodyPr>
          <a:lstStyle/>
          <a:p>
            <a:pPr algn="ctr"/>
            <a:r>
              <a:rPr lang="lt-LT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lt-LT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lt-LT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lt-LT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lt-LT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MOKSLO </a:t>
            </a:r>
            <a:r>
              <a:rPr lang="lt-LT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ĮRODYMAIS PAREMTAS VAIKŲ FIZINIO AKTYVUMO SKATINIMAS</a:t>
            </a:r>
            <a:r>
              <a:rPr lang="lt-LT" sz="2800" b="1" dirty="0"/>
              <a:t/>
            </a:r>
            <a:br>
              <a:rPr lang="lt-LT" sz="2800" b="1" dirty="0"/>
            </a:br>
            <a:endParaRPr lang="en-US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6347714" cy="2155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lt-LT" sz="2400" dirty="0" smtClean="0"/>
          </a:p>
          <a:p>
            <a:pPr marL="0" indent="0" algn="ctr">
              <a:buNone/>
            </a:pPr>
            <a:endParaRPr lang="lt-LT" sz="2400" dirty="0"/>
          </a:p>
          <a:p>
            <a:pPr marL="0" indent="0" algn="ctr">
              <a:buNone/>
            </a:pPr>
            <a:endParaRPr lang="lt-LT" sz="2400" dirty="0" smtClean="0"/>
          </a:p>
          <a:p>
            <a:pPr marL="0" indent="0" algn="ctr">
              <a:buNone/>
            </a:pPr>
            <a:r>
              <a:rPr lang="lt-LT" sz="2400" dirty="0" smtClean="0"/>
              <a:t>Seminaras-diskusija</a:t>
            </a:r>
            <a:endParaRPr lang="en-US" sz="2400" dirty="0"/>
          </a:p>
        </p:txBody>
      </p:sp>
      <p:sp>
        <p:nvSpPr>
          <p:cNvPr id="4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033588" y="6356353"/>
            <a:ext cx="5967413" cy="365125"/>
          </a:xfrm>
        </p:spPr>
        <p:txBody>
          <a:bodyPr/>
          <a:lstStyle/>
          <a:p>
            <a:pPr>
              <a:defRPr/>
            </a:pPr>
            <a:r>
              <a:rPr lang="lt-LT" dirty="0">
                <a:solidFill>
                  <a:prstClr val="black">
                    <a:tint val="75000"/>
                  </a:prstClr>
                </a:solidFill>
              </a:rPr>
              <a:t>Projektas „Sveikatos srities viešojo valdymo institucijų efektyvumo ir gebėjimų tobulinimas, diegiant įrodymais grįsto valdymo priemones Nr. 10.1.1-ESFA-V-912-01-0010"</a:t>
            </a:r>
          </a:p>
        </p:txBody>
      </p:sp>
    </p:spTree>
    <p:extLst>
      <p:ext uri="{BB962C8B-B14F-4D97-AF65-F5344CB8AC3E}">
        <p14:creationId xmlns:p14="http://schemas.microsoft.com/office/powerpoint/2010/main" val="370763724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80176"/>
            <a:ext cx="6347713" cy="1320800"/>
          </a:xfrm>
        </p:spPr>
        <p:txBody>
          <a:bodyPr>
            <a:noAutofit/>
          </a:bodyPr>
          <a:lstStyle/>
          <a:p>
            <a:r>
              <a:rPr lang="lt-LT" sz="4800" dirty="0" smtClean="0"/>
              <a:t>Ačiū už Jūsų dėmesį!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60589"/>
            <a:ext cx="6347714" cy="388077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7330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Projekto vykdytojai</a:t>
            </a:r>
            <a:endParaRPr lang="en-US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753" y="1524000"/>
            <a:ext cx="7391403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 smtClean="0"/>
              <a:t>Lietuvos</a:t>
            </a:r>
            <a:r>
              <a:rPr lang="en-US" sz="2400" dirty="0" smtClean="0"/>
              <a:t> </a:t>
            </a:r>
            <a:r>
              <a:rPr lang="en-US" sz="2400" dirty="0" err="1"/>
              <a:t>Respublikos</a:t>
            </a:r>
            <a:r>
              <a:rPr lang="en-US" sz="2400" dirty="0"/>
              <a:t> </a:t>
            </a:r>
            <a:r>
              <a:rPr lang="en-US" sz="2400" dirty="0" err="1"/>
              <a:t>sveikatos</a:t>
            </a:r>
            <a:r>
              <a:rPr lang="en-US" sz="2400" dirty="0"/>
              <a:t> </a:t>
            </a:r>
            <a:r>
              <a:rPr lang="en-US" sz="2400" dirty="0" err="1"/>
              <a:t>apsaugos</a:t>
            </a:r>
            <a:r>
              <a:rPr lang="en-US" sz="2400" dirty="0"/>
              <a:t> </a:t>
            </a:r>
            <a:r>
              <a:rPr lang="en-US" sz="2400" dirty="0" err="1" smtClean="0"/>
              <a:t>ministerija</a:t>
            </a:r>
            <a:endParaRPr lang="lt-LT" sz="2400" dirty="0" smtClean="0"/>
          </a:p>
          <a:p>
            <a:pPr marL="0" indent="0">
              <a:buNone/>
            </a:pPr>
            <a:r>
              <a:rPr lang="en-US" sz="2400" dirty="0" err="1" smtClean="0"/>
              <a:t>Projekto</a:t>
            </a:r>
            <a:r>
              <a:rPr lang="en-US" sz="2400" dirty="0" smtClean="0"/>
              <a:t> </a:t>
            </a:r>
            <a:r>
              <a:rPr lang="en-US" sz="2400" dirty="0" err="1" smtClean="0"/>
              <a:t>partneris</a:t>
            </a:r>
            <a:r>
              <a:rPr lang="en-US" sz="2400" dirty="0" smtClean="0"/>
              <a:t> </a:t>
            </a:r>
            <a:r>
              <a:rPr lang="en-US" sz="2400" dirty="0"/>
              <a:t>– </a:t>
            </a:r>
            <a:r>
              <a:rPr lang="en-US" sz="2400" dirty="0" err="1"/>
              <a:t>Higienos</a:t>
            </a:r>
            <a:r>
              <a:rPr lang="en-US" sz="2400" dirty="0"/>
              <a:t> </a:t>
            </a:r>
            <a:r>
              <a:rPr lang="en-US" sz="2400" dirty="0" err="1" smtClean="0"/>
              <a:t>institutas</a:t>
            </a:r>
            <a:endParaRPr lang="lt-LT" sz="2400" dirty="0" smtClean="0"/>
          </a:p>
          <a:p>
            <a:pPr marL="0" indent="0" algn="ctr">
              <a:buNone/>
            </a:pPr>
            <a:endParaRPr lang="lt-LT" sz="24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lt-LT" sz="2400" b="1" dirty="0" smtClean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Projekto dalyviai</a:t>
            </a:r>
            <a:endParaRPr lang="lt-LT" sz="24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 </a:t>
            </a:r>
            <a:r>
              <a:rPr lang="en-US" sz="2400" dirty="0" err="1"/>
              <a:t>Lietuvos</a:t>
            </a:r>
            <a:r>
              <a:rPr lang="en-US" sz="2400" dirty="0"/>
              <a:t> </a:t>
            </a:r>
            <a:r>
              <a:rPr lang="en-US" sz="2400" dirty="0" err="1"/>
              <a:t>Respublikos</a:t>
            </a:r>
            <a:r>
              <a:rPr lang="en-US" sz="2400" dirty="0"/>
              <a:t> </a:t>
            </a:r>
            <a:r>
              <a:rPr lang="en-US" sz="2400" dirty="0" err="1"/>
              <a:t>sveikatos</a:t>
            </a:r>
            <a:r>
              <a:rPr lang="en-US" sz="2400" dirty="0"/>
              <a:t> </a:t>
            </a:r>
            <a:r>
              <a:rPr lang="en-US" sz="2400" dirty="0" err="1"/>
              <a:t>apsaugos</a:t>
            </a:r>
            <a:r>
              <a:rPr lang="en-US" sz="2400" dirty="0"/>
              <a:t> </a:t>
            </a:r>
            <a:r>
              <a:rPr lang="en-US" sz="2400" dirty="0" err="1" smtClean="0"/>
              <a:t>ministerija</a:t>
            </a:r>
            <a:r>
              <a:rPr lang="lt-LT" sz="2400" dirty="0" smtClean="0"/>
              <a:t>i pavaldžios </a:t>
            </a:r>
            <a:r>
              <a:rPr lang="lt-LT" sz="2400" dirty="0"/>
              <a:t>viešojo administravimo ir biudžetinės įstaigos</a:t>
            </a:r>
            <a:endParaRPr lang="en-US" sz="2400" dirty="0"/>
          </a:p>
        </p:txBody>
      </p:sp>
      <p:sp>
        <p:nvSpPr>
          <p:cNvPr id="4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033588" y="6356353"/>
            <a:ext cx="5967413" cy="365125"/>
          </a:xfrm>
        </p:spPr>
        <p:txBody>
          <a:bodyPr/>
          <a:lstStyle/>
          <a:p>
            <a:pPr>
              <a:defRPr/>
            </a:pPr>
            <a:r>
              <a:rPr lang="lt-LT" dirty="0">
                <a:solidFill>
                  <a:prstClr val="black">
                    <a:tint val="75000"/>
                  </a:prstClr>
                </a:solidFill>
              </a:rPr>
              <a:t>Projektas „Sveikatos srities viešojo valdymo institucijų efektyvumo ir gebėjimų tobulinimas, diegiant įrodymais grįsto valdymo priemones Nr. 10.1.1-ESFA-V-912-01-0010"</a:t>
            </a:r>
          </a:p>
        </p:txBody>
      </p:sp>
    </p:spTree>
    <p:extLst>
      <p:ext uri="{BB962C8B-B14F-4D97-AF65-F5344CB8AC3E}">
        <p14:creationId xmlns:p14="http://schemas.microsoft.com/office/powerpoint/2010/main" val="269268157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Projekto tikslas</a:t>
            </a:r>
            <a:endParaRPr lang="en-US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t-LT" sz="2400" dirty="0"/>
              <a:t>Projekto metu </a:t>
            </a:r>
            <a:r>
              <a:rPr lang="lt-LT" sz="2400" dirty="0" smtClean="0"/>
              <a:t>siekiama </a:t>
            </a:r>
            <a:r>
              <a:rPr lang="lt-LT" sz="2400" dirty="0"/>
              <a:t>sukurti ir įdiegti sistematizuotus žinių perdavimo ir integravimo procesus, </a:t>
            </a:r>
            <a:r>
              <a:rPr lang="lt-LT" sz="2400" dirty="0" smtClean="0"/>
              <a:t>kurie </a:t>
            </a:r>
            <a:r>
              <a:rPr lang="lt-LT" sz="2400" dirty="0"/>
              <a:t>padėtų rinkti, sisteminti, tinkamai perteikti sveikatos sprendimų priėmimui svarbią </a:t>
            </a:r>
            <a:r>
              <a:rPr lang="lt-LT" sz="2400" dirty="0" smtClean="0"/>
              <a:t>informaciją, </a:t>
            </a:r>
            <a:r>
              <a:rPr lang="lt-LT" sz="2400" dirty="0"/>
              <a:t> kartu stiprinant viešojo valdymo institucijų gebėjimus naudoti šią informaciją ir priimti įrodymais grįstus sprendimus.</a:t>
            </a:r>
            <a:endParaRPr lang="en-US" sz="2400" dirty="0"/>
          </a:p>
        </p:txBody>
      </p:sp>
      <p:sp>
        <p:nvSpPr>
          <p:cNvPr id="4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033588" y="6356353"/>
            <a:ext cx="5967413" cy="365125"/>
          </a:xfrm>
        </p:spPr>
        <p:txBody>
          <a:bodyPr/>
          <a:lstStyle/>
          <a:p>
            <a:pPr>
              <a:defRPr/>
            </a:pPr>
            <a:r>
              <a:rPr lang="lt-LT" dirty="0">
                <a:solidFill>
                  <a:prstClr val="black">
                    <a:tint val="75000"/>
                  </a:prstClr>
                </a:solidFill>
              </a:rPr>
              <a:t>Projektas „Sveikatos srities viešojo valdymo institucijų efektyvumo ir gebėjimų tobulinimas, diegiant įrodymais grįsto valdymo priemones Nr. 10.1.1-ESFA-V-912-01-0010"</a:t>
            </a:r>
          </a:p>
        </p:txBody>
      </p:sp>
    </p:spTree>
    <p:extLst>
      <p:ext uri="{BB962C8B-B14F-4D97-AF65-F5344CB8AC3E}">
        <p14:creationId xmlns:p14="http://schemas.microsoft.com/office/powerpoint/2010/main" val="239630189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2" y="228600"/>
            <a:ext cx="6347713" cy="974436"/>
          </a:xfrm>
        </p:spPr>
        <p:txBody>
          <a:bodyPr/>
          <a:lstStyle/>
          <a:p>
            <a:pPr algn="ctr"/>
            <a:r>
              <a:rPr lang="lt-LT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Projekto veiklos</a:t>
            </a:r>
            <a:endParaRPr lang="en-US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6347714" cy="3880773"/>
          </a:xfrm>
        </p:spPr>
        <p:txBody>
          <a:bodyPr>
            <a:normAutofit/>
          </a:bodyPr>
          <a:lstStyle/>
          <a:p>
            <a:r>
              <a:rPr lang="lt-LT" sz="2400" dirty="0" smtClean="0"/>
              <a:t>1. </a:t>
            </a:r>
            <a:r>
              <a:rPr lang="lt-LT" sz="2400" dirty="0"/>
              <a:t>Sveikatos žinių integravimo ir perdavimų </a:t>
            </a:r>
            <a:r>
              <a:rPr lang="lt-LT" sz="2400" dirty="0" smtClean="0"/>
              <a:t>Procesų </a:t>
            </a:r>
            <a:r>
              <a:rPr lang="lt-LT" sz="2400" dirty="0"/>
              <a:t>ir Tinklo sąveikos </a:t>
            </a:r>
            <a:r>
              <a:rPr lang="lt-LT" sz="2400" dirty="0" smtClean="0"/>
              <a:t>sukūrimas</a:t>
            </a:r>
          </a:p>
          <a:p>
            <a:endParaRPr lang="lt-LT" sz="2400" dirty="0"/>
          </a:p>
          <a:p>
            <a:r>
              <a:rPr lang="lt-LT" sz="2400" dirty="0" smtClean="0"/>
              <a:t>2</a:t>
            </a:r>
            <a:r>
              <a:rPr lang="lt-LT" sz="2400" dirty="0"/>
              <a:t>. Procesų diegimas, išbandant žinių </a:t>
            </a:r>
            <a:r>
              <a:rPr lang="lt-LT" sz="2400" dirty="0" smtClean="0"/>
              <a:t>perdavimo ciklą </a:t>
            </a:r>
            <a:r>
              <a:rPr lang="lt-LT" sz="2400" dirty="0"/>
              <a:t>politikos </a:t>
            </a:r>
            <a:r>
              <a:rPr lang="lt-LT" sz="2400" dirty="0" smtClean="0"/>
              <a:t>formavimui</a:t>
            </a:r>
            <a:endParaRPr lang="lt-LT" sz="2400" dirty="0"/>
          </a:p>
          <a:p>
            <a:endParaRPr lang="en-US" sz="2400" dirty="0"/>
          </a:p>
        </p:txBody>
      </p:sp>
      <p:sp>
        <p:nvSpPr>
          <p:cNvPr id="4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033588" y="6356353"/>
            <a:ext cx="5967413" cy="365125"/>
          </a:xfrm>
        </p:spPr>
        <p:txBody>
          <a:bodyPr/>
          <a:lstStyle/>
          <a:p>
            <a:pPr>
              <a:defRPr/>
            </a:pPr>
            <a:r>
              <a:rPr lang="lt-LT" dirty="0">
                <a:solidFill>
                  <a:prstClr val="black">
                    <a:tint val="75000"/>
                  </a:prstClr>
                </a:solidFill>
              </a:rPr>
              <a:t>Projektas „Sveikatos srities viešojo valdymo institucijų efektyvumo ir gebėjimų tobulinimas, diegiant įrodymais grįsto valdymo priemones Nr. 10.1.1-ESFA-V-912-01-0010"</a:t>
            </a:r>
          </a:p>
        </p:txBody>
      </p:sp>
    </p:spTree>
    <p:extLst>
      <p:ext uri="{BB962C8B-B14F-4D97-AF65-F5344CB8AC3E}">
        <p14:creationId xmlns:p14="http://schemas.microsoft.com/office/powerpoint/2010/main" val="85539601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927" y="457200"/>
            <a:ext cx="7448550" cy="1006474"/>
          </a:xfrm>
        </p:spPr>
        <p:txBody>
          <a:bodyPr>
            <a:normAutofit fontScale="90000"/>
          </a:bodyPr>
          <a:lstStyle/>
          <a:p>
            <a:pPr algn="ctr"/>
            <a:r>
              <a:rPr lang="lt-LT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</a:t>
            </a:r>
            <a:r>
              <a:rPr lang="lt-LT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Sveikatos žinių integravimo ir </a:t>
            </a:r>
            <a:r>
              <a:rPr lang="lt-LT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lt-LT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lt-LT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perdavimų </a:t>
            </a:r>
            <a:r>
              <a:rPr lang="lt-LT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Procesų ir Tinklo sąveikos sukūrimas</a:t>
            </a:r>
            <a:endParaRPr lang="en-US"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5625"/>
            <a:ext cx="8763000" cy="4351338"/>
          </a:xfrm>
        </p:spPr>
        <p:txBody>
          <a:bodyPr>
            <a:normAutofit/>
          </a:bodyPr>
          <a:lstStyle/>
          <a:p>
            <a:r>
              <a:rPr lang="lt-LT" sz="2400" dirty="0" smtClean="0"/>
              <a:t>Lietuvos Respublikos sveikatos apsaugos ministro 2018 m. balandžio 18 d. įsakymu V-436 įsteigtas Žinių integravimo ir perdavimo tinklas.</a:t>
            </a:r>
          </a:p>
          <a:p>
            <a:r>
              <a:rPr lang="lt-LT" sz="2400" dirty="0" smtClean="0"/>
              <a:t>Lietuvos </a:t>
            </a:r>
            <a:r>
              <a:rPr lang="lt-LT" sz="2400" dirty="0"/>
              <a:t>Respublikos sveikatos apsaugos ministro 2018 m. </a:t>
            </a:r>
            <a:r>
              <a:rPr lang="lt-LT" sz="2400" dirty="0" smtClean="0"/>
              <a:t>gegužės 15 </a:t>
            </a:r>
            <a:r>
              <a:rPr lang="lt-LT" sz="2400" dirty="0"/>
              <a:t>d. įsakymu </a:t>
            </a:r>
            <a:r>
              <a:rPr lang="lt-LT" sz="2400" dirty="0" smtClean="0"/>
              <a:t>V-583 sudaryta Projekto Žinių integravimo ir perdavimo tinklo koordinavimo taryba.</a:t>
            </a:r>
            <a:endParaRPr lang="lt-LT" sz="2400" dirty="0"/>
          </a:p>
          <a:p>
            <a:endParaRPr lang="lt-LT" sz="2400" dirty="0"/>
          </a:p>
        </p:txBody>
      </p:sp>
      <p:sp>
        <p:nvSpPr>
          <p:cNvPr id="4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033588" y="6356353"/>
            <a:ext cx="5967413" cy="365125"/>
          </a:xfrm>
        </p:spPr>
        <p:txBody>
          <a:bodyPr/>
          <a:lstStyle/>
          <a:p>
            <a:pPr>
              <a:defRPr/>
            </a:pPr>
            <a:r>
              <a:rPr lang="lt-LT" dirty="0">
                <a:solidFill>
                  <a:prstClr val="black">
                    <a:tint val="75000"/>
                  </a:prstClr>
                </a:solidFill>
              </a:rPr>
              <a:t>Projektas „Sveikatos srities viešojo valdymo institucijų efektyvumo ir gebėjimų tobulinimas, diegiant įrodymais grįsto valdymo priemones Nr. 10.1.1-ESFA-V-912-01-0010"</a:t>
            </a:r>
          </a:p>
        </p:txBody>
      </p:sp>
    </p:spTree>
    <p:extLst>
      <p:ext uri="{BB962C8B-B14F-4D97-AF65-F5344CB8AC3E}">
        <p14:creationId xmlns:p14="http://schemas.microsoft.com/office/powerpoint/2010/main" val="112536742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6743700" cy="1006474"/>
          </a:xfrm>
        </p:spPr>
        <p:txBody>
          <a:bodyPr>
            <a:normAutofit fontScale="90000"/>
          </a:bodyPr>
          <a:lstStyle/>
          <a:p>
            <a:pPr algn="ctr"/>
            <a:r>
              <a:rPr lang="lt-LT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lt-LT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Procesų diegimas, išbandant žinių perdavimo politikos formavimui ciklą.</a:t>
            </a:r>
            <a:br>
              <a:rPr lang="lt-LT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5625"/>
            <a:ext cx="8763000" cy="4351338"/>
          </a:xfrm>
        </p:spPr>
        <p:txBody>
          <a:bodyPr>
            <a:normAutofit/>
          </a:bodyPr>
          <a:lstStyle/>
          <a:p>
            <a:r>
              <a:rPr lang="lt-LT" sz="2400" dirty="0"/>
              <a:t>Projekto metu siekiama išbandyti Pasaulio sveikatos organizacijos EVIPNet tinklo (angl. </a:t>
            </a:r>
            <a:r>
              <a:rPr lang="lt-LT" sz="2400" i="1" dirty="0"/>
              <a:t>Evidence-informed Policy Network</a:t>
            </a:r>
            <a:r>
              <a:rPr lang="lt-LT" sz="2400" dirty="0"/>
              <a:t>) siūlomą žinių ir mokslo įrodymų perdavimo politikos formavimui </a:t>
            </a:r>
            <a:r>
              <a:rPr lang="lt-LT" sz="2400" dirty="0" smtClean="0"/>
              <a:t>6 etapų ciklą.</a:t>
            </a:r>
          </a:p>
          <a:p>
            <a:endParaRPr lang="lt-LT" sz="2400" dirty="0" smtClean="0"/>
          </a:p>
          <a:p>
            <a:r>
              <a:rPr lang="lt-LT" sz="2400" dirty="0" smtClean="0"/>
              <a:t>Projekto metu išbandomi 4 pirmieji ciklo etapai.</a:t>
            </a:r>
            <a:endParaRPr lang="lt-LT" sz="2400" dirty="0"/>
          </a:p>
        </p:txBody>
      </p:sp>
      <p:sp>
        <p:nvSpPr>
          <p:cNvPr id="4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033588" y="6356353"/>
            <a:ext cx="5967413" cy="365125"/>
          </a:xfrm>
        </p:spPr>
        <p:txBody>
          <a:bodyPr/>
          <a:lstStyle/>
          <a:p>
            <a:pPr>
              <a:defRPr/>
            </a:pPr>
            <a:r>
              <a:rPr lang="lt-LT" dirty="0">
                <a:solidFill>
                  <a:prstClr val="black">
                    <a:tint val="75000"/>
                  </a:prstClr>
                </a:solidFill>
              </a:rPr>
              <a:t>Projektas „Sveikatos srities viešojo valdymo institucijų efektyvumo ir gebėjimų tobulinimas, diegiant įrodymais grįsto valdymo priemones Nr. 10.1.1-ESFA-V-912-01-0010"</a:t>
            </a:r>
          </a:p>
        </p:txBody>
      </p:sp>
    </p:spTree>
    <p:extLst>
      <p:ext uri="{BB962C8B-B14F-4D97-AF65-F5344CB8AC3E}">
        <p14:creationId xmlns:p14="http://schemas.microsoft.com/office/powerpoint/2010/main" val="24580264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200"/>
            <a:ext cx="9144000" cy="5816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3175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lt-LT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Procesų diegimas, išbandant žinių perdavimo politikos formavimui ciklą.</a:t>
            </a:r>
            <a:br>
              <a:rPr lang="lt-LT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6347714" cy="3880773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lt-LT" sz="2400" dirty="0" smtClean="0"/>
              <a:t>Vaikų fizinio aktyvumo skatinimas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lt-LT" sz="2400" dirty="0" smtClean="0"/>
              <a:t>Ambulatorinių ir stacionarinių slaugos paslaugų plėtros poreikis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lt-LT" sz="2400" dirty="0" smtClean="0"/>
              <a:t>Psichikos sveikatos priežiūros paslaugos vaikams</a:t>
            </a:r>
            <a:endParaRPr lang="en-US" sz="2400" dirty="0"/>
          </a:p>
        </p:txBody>
      </p:sp>
      <p:sp>
        <p:nvSpPr>
          <p:cNvPr id="4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033588" y="6356353"/>
            <a:ext cx="5967413" cy="365125"/>
          </a:xfrm>
        </p:spPr>
        <p:txBody>
          <a:bodyPr/>
          <a:lstStyle/>
          <a:p>
            <a:pPr>
              <a:defRPr/>
            </a:pPr>
            <a:r>
              <a:rPr lang="lt-LT" dirty="0">
                <a:solidFill>
                  <a:prstClr val="black">
                    <a:tint val="75000"/>
                  </a:prstClr>
                </a:solidFill>
              </a:rPr>
              <a:t>Projektas „Sveikatos srities viešojo valdymo institucijų efektyvumo ir gebėjimų tobulinimas, diegiant įrodymais grįsto valdymo priemones Nr. 10.1.1-ESFA-V-912-01-0010"</a:t>
            </a:r>
          </a:p>
        </p:txBody>
      </p:sp>
    </p:spTree>
    <p:extLst>
      <p:ext uri="{BB962C8B-B14F-4D97-AF65-F5344CB8AC3E}">
        <p14:creationId xmlns:p14="http://schemas.microsoft.com/office/powerpoint/2010/main" val="403403354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0074"/>
            <a:ext cx="7886700" cy="1006474"/>
          </a:xfrm>
        </p:spPr>
        <p:txBody>
          <a:bodyPr/>
          <a:lstStyle/>
          <a:p>
            <a:pPr lvl="0" algn="ctr"/>
            <a:r>
              <a:rPr lang="lt-LT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Paslaugų teikėjas</a:t>
            </a:r>
            <a:br>
              <a:rPr lang="lt-LT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lt-LT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UAB „EVS Group“</a:t>
            </a:r>
            <a:endParaRPr lang="en-US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60" y="1447800"/>
            <a:ext cx="9325840" cy="4351338"/>
          </a:xfrm>
        </p:spPr>
        <p:txBody>
          <a:bodyPr>
            <a:normAutofit/>
          </a:bodyPr>
          <a:lstStyle/>
          <a:p>
            <a:r>
              <a:rPr lang="lt-LT" sz="2400" dirty="0" smtClean="0"/>
              <a:t>Projekto vadovas – Ruslanas Paškevičius</a:t>
            </a:r>
          </a:p>
          <a:p>
            <a:r>
              <a:rPr lang="lt-LT" sz="2400" dirty="0" smtClean="0"/>
              <a:t>Ekspertų komandos </a:t>
            </a:r>
            <a:r>
              <a:rPr lang="lt-LT" sz="2400" dirty="0"/>
              <a:t>vadovas </a:t>
            </a:r>
            <a:r>
              <a:rPr lang="lt-LT" sz="2400" dirty="0" smtClean="0"/>
              <a:t>–</a:t>
            </a:r>
          </a:p>
          <a:p>
            <a:pPr marL="0" indent="0">
              <a:buNone/>
            </a:pPr>
            <a:r>
              <a:rPr lang="lt-LT" sz="2400" dirty="0" smtClean="0"/>
              <a:t> prof. dr. Rimantė Čerkauskienė</a:t>
            </a:r>
          </a:p>
          <a:p>
            <a:r>
              <a:rPr lang="lt-LT" sz="2400" dirty="0" smtClean="0"/>
              <a:t>Ekspertė – </a:t>
            </a:r>
            <a:r>
              <a:rPr lang="lt-LT" sz="2400" dirty="0"/>
              <a:t>prof. dr. Sigita </a:t>
            </a:r>
            <a:r>
              <a:rPr lang="lt-LT" sz="2400" dirty="0" smtClean="0"/>
              <a:t>Lesinskienė</a:t>
            </a:r>
          </a:p>
          <a:p>
            <a:r>
              <a:rPr lang="lt-LT" sz="2400" dirty="0" smtClean="0"/>
              <a:t>Ekspertė </a:t>
            </a:r>
            <a:r>
              <a:rPr lang="lt-LT" sz="2400" dirty="0"/>
              <a:t>–</a:t>
            </a:r>
            <a:r>
              <a:rPr lang="lt-LT" sz="2400" dirty="0" smtClean="0"/>
              <a:t>  dr. Sigita Burokienė</a:t>
            </a:r>
            <a:endParaRPr lang="en-US" sz="2400" dirty="0"/>
          </a:p>
        </p:txBody>
      </p:sp>
      <p:sp>
        <p:nvSpPr>
          <p:cNvPr id="4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033588" y="6356353"/>
            <a:ext cx="5967413" cy="365125"/>
          </a:xfrm>
        </p:spPr>
        <p:txBody>
          <a:bodyPr/>
          <a:lstStyle/>
          <a:p>
            <a:pPr>
              <a:defRPr/>
            </a:pPr>
            <a:r>
              <a:rPr lang="lt-LT" dirty="0">
                <a:solidFill>
                  <a:prstClr val="black">
                    <a:tint val="75000"/>
                  </a:prstClr>
                </a:solidFill>
              </a:rPr>
              <a:t>Projektas „Sveikatos srities viešojo valdymo institucijų efektyvumo ir gebėjimų tobulinimas, diegiant įrodymais grįsto valdymo priemones Nr. 10.1.1-ESFA-V-912-01-0010"</a:t>
            </a:r>
          </a:p>
        </p:txBody>
      </p:sp>
    </p:spTree>
    <p:extLst>
      <p:ext uri="{BB962C8B-B14F-4D97-AF65-F5344CB8AC3E}">
        <p14:creationId xmlns:p14="http://schemas.microsoft.com/office/powerpoint/2010/main" val="321425963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462</TotalTime>
  <Words>477</Words>
  <Application>Microsoft Office PowerPoint</Application>
  <PresentationFormat>On-screen Show (4:3)</PresentationFormat>
  <Paragraphs>48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Trebuchet MS</vt:lpstr>
      <vt:lpstr>Verdana</vt:lpstr>
      <vt:lpstr>Wingdings 3</vt:lpstr>
      <vt:lpstr>Facet</vt:lpstr>
      <vt:lpstr> </vt:lpstr>
      <vt:lpstr>Projekto vykdytojai</vt:lpstr>
      <vt:lpstr>Projekto tikslas</vt:lpstr>
      <vt:lpstr>Projekto veiklos</vt:lpstr>
      <vt:lpstr>1. Sveikatos žinių integravimo ir  perdavimų Procesų ir Tinklo sąveikos sukūrimas</vt:lpstr>
      <vt:lpstr>2. Procesų diegimas, išbandant žinių perdavimo politikos formavimui ciklą. </vt:lpstr>
      <vt:lpstr>PowerPoint Presentation</vt:lpstr>
      <vt:lpstr>2. Procesų diegimas, išbandant žinių perdavimo politikos formavimui ciklą. </vt:lpstr>
      <vt:lpstr>Paslaugų teikėjas UAB „EVS Group“</vt:lpstr>
      <vt:lpstr>  MOKSLO ĮRODYMAIS PAREMTAS VAIKŲ FIZINIO AKTYVUMO SKATINIMAS </vt:lpstr>
      <vt:lpstr>Ačiū už Jūsų dėmesį!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</dc:creator>
  <cp:lastModifiedBy>Windows User</cp:lastModifiedBy>
  <cp:revision>36</cp:revision>
  <dcterms:created xsi:type="dcterms:W3CDTF">2019-01-23T07:43:13Z</dcterms:created>
  <dcterms:modified xsi:type="dcterms:W3CDTF">2019-01-28T21:28:17Z</dcterms:modified>
</cp:coreProperties>
</file>