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73" r:id="rId5"/>
    <p:sldMasterId id="2147483685" r:id="rId6"/>
  </p:sldMasterIdLst>
  <p:notesMasterIdLst>
    <p:notesMasterId r:id="rId13"/>
  </p:notesMasterIdLst>
  <p:sldIdLst>
    <p:sldId id="256" r:id="rId7"/>
    <p:sldId id="17915" r:id="rId8"/>
    <p:sldId id="17910" r:id="rId9"/>
    <p:sldId id="17912" r:id="rId10"/>
    <p:sldId id="17894" r:id="rId11"/>
    <p:sldId id="17907" r:id="rId12"/>
  </p:sldIdLst>
  <p:sldSz cx="12192000" cy="6858000"/>
  <p:notesSz cx="6794500" cy="99822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454"/>
    <a:srgbClr val="1F4E79"/>
    <a:srgbClr val="BC4A44"/>
    <a:srgbClr val="007456"/>
    <a:srgbClr val="C6CB31"/>
    <a:srgbClr val="7C9DDE"/>
    <a:srgbClr val="3366CC"/>
    <a:srgbClr val="A3B3DD"/>
    <a:srgbClr val="97A9D9"/>
    <a:srgbClr val="C8D0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 stiliaus, lentelės tinkleli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Šviesus stilius 1 – paryškinimas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75DCB02-9BB8-47FD-8907-85C794F793BA}" styleName="Teminis stilius 1 – paryškinima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Vidutinis stilius 1 – paryškinima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Šviesus stilius 3 – paryškinimas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Šviesus stilius 1 – paryškinima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809" autoAdjust="0"/>
    <p:restoredTop sz="89072" autoAdjust="0"/>
  </p:normalViewPr>
  <p:slideViewPr>
    <p:cSldViewPr snapToGrid="0">
      <p:cViewPr varScale="1">
        <p:scale>
          <a:sx n="93" d="100"/>
          <a:sy n="93" d="100"/>
        </p:scale>
        <p:origin x="240" y="1120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5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099999644881893E-2"/>
          <c:y val="0.22021640761562525"/>
          <c:w val="0.87035635876007023"/>
          <c:h val="0.6039545981058263"/>
        </c:manualLayout>
      </c:layout>
      <c:barChart>
        <c:barDir val="col"/>
        <c:grouping val="stacked"/>
        <c:varyColors val="0"/>
        <c:ser>
          <c:idx val="3"/>
          <c:order val="0"/>
          <c:tx>
            <c:strRef>
              <c:f>Lapas1!$E$1</c:f>
              <c:strCache>
                <c:ptCount val="1"/>
                <c:pt idx="0">
                  <c:v>Stulpelis3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Lapas1!$A$2:$A$4</c:f>
              <c:strCache>
                <c:ptCount val="3"/>
                <c:pt idx="0">
                  <c:v>2024 m. gauta</c:v>
                </c:pt>
                <c:pt idx="1">
                  <c:v>2025 m. planas</c:v>
                </c:pt>
                <c:pt idx="2">
                  <c:v>2025 m. prognozė</c:v>
                </c:pt>
              </c:strCache>
            </c:strRef>
          </c:cat>
          <c:val>
            <c:numRef>
              <c:f>Lapas1!$E$2:$E$4</c:f>
              <c:numCache>
                <c:formatCode>_-* #,##0_-;\-* #,##0_-;_-* "-"??_-;_-@_-</c:formatCode>
                <c:ptCount val="3"/>
                <c:pt idx="0">
                  <c:v>30</c:v>
                </c:pt>
                <c:pt idx="1">
                  <c:v>33</c:v>
                </c:pt>
                <c:pt idx="2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65C-4645-BBCD-DB095569A9D4}"/>
            </c:ext>
          </c:extLst>
        </c:ser>
        <c:ser>
          <c:idx val="2"/>
          <c:order val="1"/>
          <c:tx>
            <c:strRef>
              <c:f>Lapas1!$D$1</c:f>
              <c:strCache>
                <c:ptCount val="1"/>
                <c:pt idx="0">
                  <c:v>Stulpelis2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strRef>
              <c:f>Lapas1!$A$2:$A$4</c:f>
              <c:strCache>
                <c:ptCount val="3"/>
                <c:pt idx="0">
                  <c:v>2024 m. gauta</c:v>
                </c:pt>
                <c:pt idx="1">
                  <c:v>2025 m. planas</c:v>
                </c:pt>
                <c:pt idx="2">
                  <c:v>2025 m. prognozė</c:v>
                </c:pt>
              </c:strCache>
            </c:strRef>
          </c:cat>
          <c:val>
            <c:numRef>
              <c:f>Lapas1!$D$2:$D$4</c:f>
              <c:numCache>
                <c:formatCode>_-* #,##0_-;\-* #,##0_-;_-* "-"??_-;_-@_-</c:formatCode>
                <c:ptCount val="3"/>
                <c:pt idx="0">
                  <c:v>150</c:v>
                </c:pt>
                <c:pt idx="1">
                  <c:v>167</c:v>
                </c:pt>
                <c:pt idx="2">
                  <c:v>167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65C-4645-BBCD-DB095569A9D4}"/>
            </c:ext>
          </c:extLst>
        </c:ser>
        <c:ser>
          <c:idx val="1"/>
          <c:order val="2"/>
          <c:tx>
            <c:strRef>
              <c:f>Lapas1!$C$1</c:f>
              <c:strCache>
                <c:ptCount val="1"/>
                <c:pt idx="0">
                  <c:v>Stulpelis1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F4E79"/>
                    </a:solidFill>
                    <a:latin typeface="Aptos ExtraBold" panose="020B00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2024 m. gauta</c:v>
                </c:pt>
                <c:pt idx="1">
                  <c:v>2025 m. planas</c:v>
                </c:pt>
                <c:pt idx="2">
                  <c:v>2025 m. prognozė</c:v>
                </c:pt>
              </c:strCache>
            </c:strRef>
          </c:cat>
          <c:val>
            <c:numRef>
              <c:f>Lapas1!$C$2:$C$4</c:f>
              <c:numCache>
                <c:formatCode>_-* #,##0_-;\-* #,##0_-;_-* "-"??_-;_-@_-</c:formatCode>
                <c:ptCount val="3"/>
                <c:pt idx="0">
                  <c:v>898</c:v>
                </c:pt>
                <c:pt idx="1">
                  <c:v>1019</c:v>
                </c:pt>
                <c:pt idx="2">
                  <c:v>1019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65C-4645-BBCD-DB095569A9D4}"/>
            </c:ext>
          </c:extLst>
        </c:ser>
        <c:ser>
          <c:idx val="0"/>
          <c:order val="3"/>
          <c:tx>
            <c:strRef>
              <c:f>Lapas1!$B$1</c:f>
              <c:strCache>
                <c:ptCount val="1"/>
                <c:pt idx="0">
                  <c:v>1 seka</c:v>
                </c:pt>
              </c:strCache>
            </c:strRef>
          </c:tx>
          <c:spPr>
            <a:solidFill>
              <a:srgbClr val="1F4E79"/>
            </a:solidFill>
            <a:ln>
              <a:solidFill>
                <a:schemeClr val="bg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F4E79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54-4D22-AE7A-FBA7754369E3}"/>
              </c:ext>
            </c:extLst>
          </c:dPt>
          <c:dPt>
            <c:idx val="1"/>
            <c:invertIfNegative val="0"/>
            <c:bubble3D val="0"/>
            <c:spPr>
              <a:solidFill>
                <a:srgbClr val="1F4E79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54-4D22-AE7A-FBA7754369E3}"/>
              </c:ext>
            </c:extLst>
          </c:dPt>
          <c:dPt>
            <c:idx val="2"/>
            <c:invertIfNegative val="0"/>
            <c:bubble3D val="0"/>
            <c:spPr>
              <a:solidFill>
                <a:srgbClr val="1F4E79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654-4D22-AE7A-FBA7754369E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Aptos ExtraBold" panose="020B0004020202020204" pitchFamily="34" charset="0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2024 m. gauta</c:v>
                </c:pt>
                <c:pt idx="1">
                  <c:v>2025 m. planas</c:v>
                </c:pt>
                <c:pt idx="2">
                  <c:v>2025 m. prognozė</c:v>
                </c:pt>
              </c:strCache>
            </c:strRef>
          </c:cat>
          <c:val>
            <c:numRef>
              <c:f>Lapas1!$B$2:$B$4</c:f>
              <c:numCache>
                <c:formatCode>_-* #,##0_-;\-* #,##0_-;_-* "-"??_-;_-@_-</c:formatCode>
                <c:ptCount val="3"/>
                <c:pt idx="0">
                  <c:v>2564</c:v>
                </c:pt>
                <c:pt idx="1">
                  <c:v>2721</c:v>
                </c:pt>
                <c:pt idx="2">
                  <c:v>2777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654-4D22-AE7A-FBA7754369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1826021727"/>
        <c:axId val="1826026527"/>
      </c:barChart>
      <c:catAx>
        <c:axId val="18260217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lt-LT"/>
          </a:p>
        </c:txPr>
        <c:crossAx val="1826026527"/>
        <c:crosses val="autoZero"/>
        <c:auto val="1"/>
        <c:lblAlgn val="ctr"/>
        <c:lblOffset val="100"/>
        <c:tickLblSkip val="1"/>
        <c:noMultiLvlLbl val="0"/>
      </c:catAx>
      <c:valAx>
        <c:axId val="1826026527"/>
        <c:scaling>
          <c:orientation val="minMax"/>
          <c:min val="0"/>
        </c:scaling>
        <c:delete val="1"/>
        <c:axPos val="r"/>
        <c:numFmt formatCode="_-* #,##0_-;\-* #,##0_-;_-* &quot;-&quot;??_-;_-@_-" sourceLinked="1"/>
        <c:majorTickMark val="out"/>
        <c:minorTickMark val="none"/>
        <c:tickLblPos val="nextTo"/>
        <c:crossAx val="1826021727"/>
        <c:crosses val="max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  <c:userShapes r:id="rId4"/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 dir="row">Lapas1!$A$2:$A$5</cx:f>
        <cx:lvl ptCount="4">
          <cx:pt idx="0">Ekonomiškai aktyvių gyventojų įmokos</cx:pt>
          <cx:pt idx="1">Įmokos už apdraustuosius, draudžiamus valstybės lėšomis</cx:pt>
          <cx:pt idx="2">VB asignavimai valstybės deleguotoms funkcijoms finansuoti</cx:pt>
          <cx:pt idx="3">Kitos teisėtai gautos pajamos</cx:pt>
        </cx:lvl>
      </cx:strDim>
      <cx:numDim type="size">
        <cx:f dir="row">Lapas1!$B$2:$B$5</cx:f>
        <cx:lvl ptCount="4" formatCode="General">
          <cx:pt idx="0">69.099999999999994</cx:pt>
          <cx:pt idx="1">25.899999999999999</cx:pt>
          <cx:pt idx="2">4.2000000000000002</cx:pt>
          <cx:pt idx="3">0.80000000000000004</cx:pt>
        </cx:lvl>
      </cx:numDim>
    </cx:data>
  </cx:chartData>
  <cx:chart>
    <cx:plotArea>
      <cx:plotAreaRegion>
        <cx:series layoutId="treemap" uniqueId="{F6CA2F03-BAD9-4311-8D11-D19C67E87AF7}">
          <cx:tx>
            <cx:txData>
              <cx:f>Lapas1!$B$1</cx:f>
              <cx:v>Stulpelis1</cx:v>
            </cx:txData>
          </cx:tx>
          <cx:spPr>
            <a:solidFill>
              <a:schemeClr val="tx2"/>
            </a:solidFill>
          </cx:spPr>
          <cx:dataPt idx="0">
            <cx:spPr>
              <a:solidFill>
                <a:srgbClr val="1F4E79"/>
              </a:solidFill>
            </cx:spPr>
          </cx:dataPt>
          <cx:dataPt idx="1">
            <cx:spPr>
              <a:solidFill>
                <a:srgbClr val="FFC000"/>
              </a:solidFill>
            </cx:spPr>
          </cx:dataPt>
          <cx:dataPt idx="2">
            <cx:spPr>
              <a:solidFill>
                <a:srgbClr val="FF0000"/>
              </a:solidFill>
            </cx:spPr>
          </cx:dataPt>
          <cx:dataPt idx="3">
            <cx:spPr>
              <a:solidFill>
                <a:prstClr val="white">
                  <a:lumMod val="75000"/>
                </a:prstClr>
              </a:solidFill>
            </cx:spPr>
          </cx:dataPt>
          <cx:dataId val="0"/>
          <cx:layoutPr/>
        </cx:series>
      </cx:plotAreaRegion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0.08384</cdr:x>
      <cdr:y>0.0849</cdr:y>
    </cdr:from>
    <cdr:to>
      <cdr:x>0.45362</cdr:x>
      <cdr:y>0.18394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3C300EA2-B83B-DB68-A673-B443E042C099}"/>
            </a:ext>
          </a:extLst>
        </cdr:cNvPr>
        <cdr:cNvSpPr txBox="1"/>
      </cdr:nvSpPr>
      <cdr:spPr>
        <a:xfrm xmlns:a="http://schemas.openxmlformats.org/drawingml/2006/main">
          <a:off x="207330" y="439716"/>
          <a:ext cx="914400" cy="5129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lt-LT" sz="1100" b="1" kern="120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5008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5008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BBD2EA-6C25-479C-B967-ED37DDFC5ADB}" type="datetimeFigureOut">
              <a:rPr lang="lt-LT" smtClean="0"/>
              <a:t>2025-09-03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403225" y="1247775"/>
            <a:ext cx="5988050" cy="3368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79450" y="4803934"/>
            <a:ext cx="5435600" cy="393049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9481358"/>
            <a:ext cx="2944283" cy="50084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48645" y="9481358"/>
            <a:ext cx="2944283" cy="50084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C48233-702C-4C1D-9B4A-B8C9C4662DE9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40741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459EB-F56B-44AD-93BF-5F9007753F55}" type="datetime1">
              <a:rPr lang="lt-LT" smtClean="0"/>
              <a:t>2025-09-03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26823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277B2-C757-4911-A788-053CCF77648E}" type="datetime1">
              <a:rPr lang="lt-LT" smtClean="0"/>
              <a:t>2025-09-03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80246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A05CE-6643-4ABB-8558-C2AF75AEB10D}" type="datetime1">
              <a:rPr lang="lt-LT" smtClean="0"/>
              <a:t>2025-09-03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17087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35B30-FF1E-402E-AF8F-B928850F4C96}" type="datetime1">
              <a:rPr lang="lt-LT" smtClean="0"/>
              <a:t>2025-09-03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022984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C4900-F42B-4D5F-86FD-276BAA6451F1}" type="datetime1">
              <a:rPr lang="lt-LT" smtClean="0"/>
              <a:t>2025-09-03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529453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EB5AC-022B-47E0-9C68-8706F942C00B}" type="datetime1">
              <a:rPr lang="lt-LT" smtClean="0"/>
              <a:t>2025-09-03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857667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2F7D1-EEB5-4D3F-8C5E-7BB4D6529A79}" type="datetime1">
              <a:rPr lang="lt-LT" smtClean="0"/>
              <a:t>2025-09-03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276059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3B4F-0232-467E-B057-A870586960AD}" type="datetime1">
              <a:rPr lang="lt-LT" smtClean="0"/>
              <a:t>2025-09-03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77031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9530A-072D-4EB7-8605-E1FAE8DDD521}" type="datetime1">
              <a:rPr lang="lt-LT" smtClean="0"/>
              <a:t>2025-09-03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410049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E042D-158C-4CAF-8472-42D3674F12A2}" type="datetime1">
              <a:rPr lang="lt-LT" smtClean="0"/>
              <a:t>2025-09-03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772049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1E87B-E70F-4BF3-82EE-1B71411C4014}" type="datetime1">
              <a:rPr lang="lt-LT" smtClean="0"/>
              <a:t>2025-09-03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5148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65066-BAD3-4532-AB2E-08EB8555979F}" type="datetime1">
              <a:rPr lang="lt-LT" smtClean="0"/>
              <a:t>2025-09-03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9049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71A08-A72C-4953-8FAB-70755BF9D19B}" type="datetime1">
              <a:rPr lang="lt-LT" smtClean="0"/>
              <a:t>2025-09-03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105212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BC72-C726-4C4E-9B53-97FB675E9A75}" type="datetime1">
              <a:rPr lang="lt-LT" smtClean="0"/>
              <a:t>2025-09-03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451411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562F-D4F8-4D3C-9474-91C261E05C1B}" type="datetime1">
              <a:rPr lang="lt-LT" smtClean="0"/>
              <a:t>2025-09-03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222722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175F0-7016-02BF-95BF-F95729D673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F7C44-87B4-679C-55EF-3444EF62E7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E39DC-C87D-3080-D1A4-9F00CF2FC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1770B-59E6-A245-A441-21F636BAC41C}" type="datetimeFigureOut">
              <a:rPr lang="en-US" smtClean="0"/>
              <a:t>9/3/25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F44BB2-013E-3363-F4C3-EA263C092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4EF6BA-4146-EDB0-A8A3-3E56F3C5A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C554-26ED-4342-B34A-345B8A601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3666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6B105-2F57-0A20-49F3-1767FE1E3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BAE19-15C8-C277-B0BB-1D48F9DBC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E8796D-08D5-A7A7-C65D-58620EF96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1770B-59E6-A245-A441-21F636BAC41C}" type="datetimeFigureOut">
              <a:rPr lang="en-US" smtClean="0"/>
              <a:t>9/3/25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5DB365-1124-5476-A7F2-C0D192C68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66949-3045-36BC-2557-64EE3B439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C554-26ED-4342-B34A-345B8A601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8355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D72D2-CDEE-13C8-1E89-E5B71842A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92AFB7-1F8A-A648-C687-2EE6E27E6B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859167-5635-E07E-250C-6BE8FF03E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1770B-59E6-A245-A441-21F636BAC41C}" type="datetimeFigureOut">
              <a:rPr lang="en-US" smtClean="0"/>
              <a:t>9/3/25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83C35-7F6B-DA01-824B-2F77AE85B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43CDF4-C4D0-1999-E10E-EB379738B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C554-26ED-4342-B34A-345B8A601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9401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8B566-D05A-9128-EAE2-55384A7AC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BC6D9-D9E0-250B-3E62-30F1FA9710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7A48DD-12A3-115F-A81E-E8C1D77278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46FE8B-79B4-6B26-9E32-5BF22D787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1770B-59E6-A245-A441-21F636BAC41C}" type="datetimeFigureOut">
              <a:rPr lang="en-US" smtClean="0"/>
              <a:t>9/3/25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9CF400-A5B2-7BF6-3101-6A89BD160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A9B8C2-4D62-3A5F-BB45-EB7AF7A74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C554-26ED-4342-B34A-345B8A601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244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03220-9CB5-0CBB-D014-78AD23174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908C26-A554-82A2-27B5-EEABBE6F7D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A30736-854A-124F-DFA0-33C45CBD2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329547-8641-5F63-174D-419B154840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048B53-9FA8-EC7A-0E2F-E1EB70E844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CB4130-8B07-414C-90BA-D71880F9C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1770B-59E6-A245-A441-21F636BAC41C}" type="datetimeFigureOut">
              <a:rPr lang="en-US" smtClean="0"/>
              <a:t>9/3/25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5C5D79-FFA3-6155-8138-4F7AB2364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E83BB0-D872-6149-8628-B3E09CD71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C554-26ED-4342-B34A-345B8A601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289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895F1-67F7-A79A-6A0B-FEF679854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092DD1-8D32-1878-ABA7-1478ABA17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1770B-59E6-A245-A441-21F636BAC41C}" type="datetimeFigureOut">
              <a:rPr lang="en-US" smtClean="0"/>
              <a:t>9/3/25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11A72B-7A62-490E-DD77-BCD191BC1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5FE017-4F73-EE5F-A19B-55B0362C6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C554-26ED-4342-B34A-345B8A601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3983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5503AA-722E-79BF-09D7-18748438C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1770B-59E6-A245-A441-21F636BAC41C}" type="datetimeFigureOut">
              <a:rPr lang="en-US" smtClean="0"/>
              <a:t>9/3/25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3EDF19-0D92-2581-42B8-80A7D98A3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ED1A1F-2D44-2E71-3F93-5BE14E073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C554-26ED-4342-B34A-345B8A601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595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2C935-B970-442D-BCC8-53DEECFC5EFB}" type="datetime1">
              <a:rPr lang="lt-LT" smtClean="0"/>
              <a:t>2025-09-03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1229686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EF1ED-C531-4C7B-9E04-95E369B33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BCB19-7FC1-36C3-47AE-9A6E81571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3C7B12-190A-A306-C034-C709614743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AB75D8-7E3C-005A-845E-93DBA6F47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1770B-59E6-A245-A441-21F636BAC41C}" type="datetimeFigureOut">
              <a:rPr lang="en-US" smtClean="0"/>
              <a:t>9/3/25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73C28-DE85-B705-6263-786A3D84B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78E905-1294-E097-61DA-8B34C4292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C554-26ED-4342-B34A-345B8A601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1657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F9BDF-CDCF-2AE1-FAA8-74D86D0FF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73CE07-2A54-2863-CBBA-C47237AC61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E2989B-165A-A7AC-27E1-5591C80531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66972D-344E-1A53-D96A-D097BA341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1770B-59E6-A245-A441-21F636BAC41C}" type="datetimeFigureOut">
              <a:rPr lang="en-US" smtClean="0"/>
              <a:t>9/3/25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3AE80B-7484-BB64-0273-6BFA62987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77753F-BBF4-6323-6935-2F323CB77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C554-26ED-4342-B34A-345B8A601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1456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28E71-48C0-F2AE-FA6C-56EA29989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6D73BD-9E06-8C6A-3A8A-337581C94B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F9D1FF-75AE-CAF8-A2A2-85FE00B38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1770B-59E6-A245-A441-21F636BAC41C}" type="datetimeFigureOut">
              <a:rPr lang="en-US" smtClean="0"/>
              <a:t>9/3/25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A36182-9C61-4898-CA69-6E7CF1F90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8FF265-B538-4E13-0A1E-C83810CF0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C554-26ED-4342-B34A-345B8A601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8213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20BE4E-457C-D3CA-86AA-3E38D6232C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01D559-06F8-3200-11A0-E80D3DE767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0858B-7493-09AA-31B0-619817ABD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1770B-59E6-A245-A441-21F636BAC41C}" type="datetimeFigureOut">
              <a:rPr lang="en-US" smtClean="0"/>
              <a:t>9/3/25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866123-2BB3-C9BB-FC3E-4E230578A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60253-F6DE-880D-BF8D-CBD26EDB1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C554-26ED-4342-B34A-345B8A601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7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1ED6A-FB51-422E-AD65-271125D9F9DE}" type="datetime1">
              <a:rPr lang="lt-LT" smtClean="0"/>
              <a:t>2025-09-03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76351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5922-FD2C-4DFC-9366-1D7E884594E7}" type="datetime1">
              <a:rPr lang="lt-LT" smtClean="0"/>
              <a:t>2025-09-03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9213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EEBE2-E3B6-4071-B646-C5806DC645DA}" type="datetime1">
              <a:rPr lang="lt-LT" smtClean="0"/>
              <a:t>2025-09-03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14157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1703A-4D9E-4179-AA24-C92DB61092F1}" type="datetime1">
              <a:rPr lang="lt-LT" smtClean="0"/>
              <a:t>2025-09-03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08195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5C4DB-8C09-479E-B6F3-17628370624B}" type="datetime1">
              <a:rPr lang="lt-LT" smtClean="0"/>
              <a:t>2025-09-03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50207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53DFC-5AE4-4112-95F8-23FBEBA75D78}" type="datetime1">
              <a:rPr lang="lt-LT" smtClean="0"/>
              <a:t>2025-09-03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57186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02AE8-C92A-461A-BEC0-8CDD2E2620BE}" type="datetime1">
              <a:rPr lang="lt-LT" smtClean="0"/>
              <a:t>2025-09-03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62108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B9188-447E-4555-A704-3C75DB1BA36B}" type="datetime1">
              <a:rPr lang="lt-LT" smtClean="0"/>
              <a:t>2025-09-03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97300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547652-A73D-06E6-3C6B-0445736F2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9F9E0B-E500-EB55-5CC6-B2AD19269C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CED7EF-D24C-9CF8-6304-683408FED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61770B-59E6-A245-A441-21F636BAC41C}" type="datetimeFigureOut">
              <a:rPr lang="en-US" smtClean="0"/>
              <a:t>9/3/25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A473A5-F662-EFDA-FA90-2EE33B5682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EEC6CF-8404-0991-87D0-47AFD8D8C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3BC554-26ED-4342-B34A-345B8A601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246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microsoft.com/office/2014/relationships/chartEx" Target="../charts/chartEx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1ED8053C-AF28-403A-90F2-67A100EDEC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14385AAB-9CD8-4873-862C-C5BBE1D6A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6826" y="435547"/>
            <a:ext cx="5604405" cy="6056376"/>
          </a:xfrm>
          <a:custGeom>
            <a:avLst/>
            <a:gdLst>
              <a:gd name="connsiteX0" fmla="*/ 3711555 w 5604405"/>
              <a:gd name="connsiteY0" fmla="*/ 4579520 h 6056376"/>
              <a:gd name="connsiteX1" fmla="*/ 4416613 w 5604405"/>
              <a:gd name="connsiteY1" fmla="*/ 4579520 h 6056376"/>
              <a:gd name="connsiteX2" fmla="*/ 4517335 w 5604405"/>
              <a:gd name="connsiteY2" fmla="*/ 4637144 h 6056376"/>
              <a:gd name="connsiteX3" fmla="*/ 4869863 w 5604405"/>
              <a:gd name="connsiteY3" fmla="*/ 5258191 h 6056376"/>
              <a:gd name="connsiteX4" fmla="*/ 4869863 w 5604405"/>
              <a:gd name="connsiteY4" fmla="*/ 5377706 h 6056376"/>
              <a:gd name="connsiteX5" fmla="*/ 4517335 w 5604405"/>
              <a:gd name="connsiteY5" fmla="*/ 5998753 h 6056376"/>
              <a:gd name="connsiteX6" fmla="*/ 4416613 w 5604405"/>
              <a:gd name="connsiteY6" fmla="*/ 6056376 h 6056376"/>
              <a:gd name="connsiteX7" fmla="*/ 3711555 w 5604405"/>
              <a:gd name="connsiteY7" fmla="*/ 6056376 h 6056376"/>
              <a:gd name="connsiteX8" fmla="*/ 3610833 w 5604405"/>
              <a:gd name="connsiteY8" fmla="*/ 5998753 h 6056376"/>
              <a:gd name="connsiteX9" fmla="*/ 3258304 w 5604405"/>
              <a:gd name="connsiteY9" fmla="*/ 5377706 h 6056376"/>
              <a:gd name="connsiteX10" fmla="*/ 3258304 w 5604405"/>
              <a:gd name="connsiteY10" fmla="*/ 5258191 h 6056376"/>
              <a:gd name="connsiteX11" fmla="*/ 3610833 w 5604405"/>
              <a:gd name="connsiteY11" fmla="*/ 4637144 h 6056376"/>
              <a:gd name="connsiteX12" fmla="*/ 3711555 w 5604405"/>
              <a:gd name="connsiteY12" fmla="*/ 4579520 h 6056376"/>
              <a:gd name="connsiteX13" fmla="*/ 2553202 w 5604405"/>
              <a:gd name="connsiteY13" fmla="*/ 3910405 h 6056376"/>
              <a:gd name="connsiteX14" fmla="*/ 3112130 w 5604405"/>
              <a:gd name="connsiteY14" fmla="*/ 3910405 h 6056376"/>
              <a:gd name="connsiteX15" fmla="*/ 3138444 w 5604405"/>
              <a:gd name="connsiteY15" fmla="*/ 3913900 h 6056376"/>
              <a:gd name="connsiteX16" fmla="*/ 3156541 w 5604405"/>
              <a:gd name="connsiteY16" fmla="*/ 3921488 h 6056376"/>
              <a:gd name="connsiteX17" fmla="*/ 3145481 w 5604405"/>
              <a:gd name="connsiteY17" fmla="*/ 3940617 h 6056376"/>
              <a:gd name="connsiteX18" fmla="*/ 2753632 w 5604405"/>
              <a:gd name="connsiteY18" fmla="*/ 4618329 h 6056376"/>
              <a:gd name="connsiteX19" fmla="*/ 2520177 w 5604405"/>
              <a:gd name="connsiteY19" fmla="*/ 4754008 h 6056376"/>
              <a:gd name="connsiteX20" fmla="*/ 2332520 w 5604405"/>
              <a:gd name="connsiteY20" fmla="*/ 4754008 h 6056376"/>
              <a:gd name="connsiteX21" fmla="*/ 2310629 w 5604405"/>
              <a:gd name="connsiteY21" fmla="*/ 4754008 h 6056376"/>
              <a:gd name="connsiteX22" fmla="*/ 2289740 w 5604405"/>
              <a:gd name="connsiteY22" fmla="*/ 4718037 h 6056376"/>
              <a:gd name="connsiteX23" fmla="*/ 2187423 w 5604405"/>
              <a:gd name="connsiteY23" fmla="*/ 4541838 h 6056376"/>
              <a:gd name="connsiteX24" fmla="*/ 2187423 w 5604405"/>
              <a:gd name="connsiteY24" fmla="*/ 4443215 h 6056376"/>
              <a:gd name="connsiteX25" fmla="*/ 2467492 w 5604405"/>
              <a:gd name="connsiteY25" fmla="*/ 3960919 h 6056376"/>
              <a:gd name="connsiteX26" fmla="*/ 2553202 w 5604405"/>
              <a:gd name="connsiteY26" fmla="*/ 3910405 h 6056376"/>
              <a:gd name="connsiteX27" fmla="*/ 1018932 w 5604405"/>
              <a:gd name="connsiteY27" fmla="*/ 1626925 h 6056376"/>
              <a:gd name="connsiteX28" fmla="*/ 2520177 w 5604405"/>
              <a:gd name="connsiteY28" fmla="*/ 1626925 h 6056376"/>
              <a:gd name="connsiteX29" fmla="*/ 2753632 w 5604405"/>
              <a:gd name="connsiteY29" fmla="*/ 1762604 h 6056376"/>
              <a:gd name="connsiteX30" fmla="*/ 3502633 w 5604405"/>
              <a:gd name="connsiteY30" fmla="*/ 3058018 h 6056376"/>
              <a:gd name="connsiteX31" fmla="*/ 3502633 w 5604405"/>
              <a:gd name="connsiteY31" fmla="*/ 3322916 h 6056376"/>
              <a:gd name="connsiteX32" fmla="*/ 3224524 w 5604405"/>
              <a:gd name="connsiteY32" fmla="*/ 3803912 h 6056376"/>
              <a:gd name="connsiteX33" fmla="*/ 3201086 w 5604405"/>
              <a:gd name="connsiteY33" fmla="*/ 3844448 h 6056376"/>
              <a:gd name="connsiteX34" fmla="*/ 3201910 w 5604405"/>
              <a:gd name="connsiteY34" fmla="*/ 3844794 h 6056376"/>
              <a:gd name="connsiteX35" fmla="*/ 3243273 w 5604405"/>
              <a:gd name="connsiteY35" fmla="*/ 3886511 h 6056376"/>
              <a:gd name="connsiteX36" fmla="*/ 3557826 w 5604405"/>
              <a:gd name="connsiteY36" fmla="*/ 4430538 h 6056376"/>
              <a:gd name="connsiteX37" fmla="*/ 3557826 w 5604405"/>
              <a:gd name="connsiteY37" fmla="*/ 4541785 h 6056376"/>
              <a:gd name="connsiteX38" fmla="*/ 3243273 w 5604405"/>
              <a:gd name="connsiteY38" fmla="*/ 5085811 h 6056376"/>
              <a:gd name="connsiteX39" fmla="*/ 3145229 w 5604405"/>
              <a:gd name="connsiteY39" fmla="*/ 5142791 h 6056376"/>
              <a:gd name="connsiteX40" fmla="*/ 2514761 w 5604405"/>
              <a:gd name="connsiteY40" fmla="*/ 5142791 h 6056376"/>
              <a:gd name="connsiteX41" fmla="*/ 2418080 w 5604405"/>
              <a:gd name="connsiteY41" fmla="*/ 5085811 h 6056376"/>
              <a:gd name="connsiteX42" fmla="*/ 2248631 w 5604405"/>
              <a:gd name="connsiteY42" fmla="*/ 4794008 h 6056376"/>
              <a:gd name="connsiteX43" fmla="*/ 2229489 w 5604405"/>
              <a:gd name="connsiteY43" fmla="*/ 4761043 h 6056376"/>
              <a:gd name="connsiteX44" fmla="*/ 2244550 w 5604405"/>
              <a:gd name="connsiteY44" fmla="*/ 4761043 h 6056376"/>
              <a:gd name="connsiteX45" fmla="*/ 2315741 w 5604405"/>
              <a:gd name="connsiteY45" fmla="*/ 4761043 h 6056376"/>
              <a:gd name="connsiteX46" fmla="*/ 2346666 w 5604405"/>
              <a:gd name="connsiteY46" fmla="*/ 4814300 h 6056376"/>
              <a:gd name="connsiteX47" fmla="*/ 2464819 w 5604405"/>
              <a:gd name="connsiteY47" fmla="*/ 5017769 h 6056376"/>
              <a:gd name="connsiteX48" fmla="*/ 2550531 w 5604405"/>
              <a:gd name="connsiteY48" fmla="*/ 5068284 h 6056376"/>
              <a:gd name="connsiteX49" fmla="*/ 3109460 w 5604405"/>
              <a:gd name="connsiteY49" fmla="*/ 5068284 h 6056376"/>
              <a:gd name="connsiteX50" fmla="*/ 3196377 w 5604405"/>
              <a:gd name="connsiteY50" fmla="*/ 5017769 h 6056376"/>
              <a:gd name="connsiteX51" fmla="*/ 3475238 w 5604405"/>
              <a:gd name="connsiteY51" fmla="*/ 4535474 h 6056376"/>
              <a:gd name="connsiteX52" fmla="*/ 3475238 w 5604405"/>
              <a:gd name="connsiteY52" fmla="*/ 4436849 h 6056376"/>
              <a:gd name="connsiteX53" fmla="*/ 3196377 w 5604405"/>
              <a:gd name="connsiteY53" fmla="*/ 3954554 h 6056376"/>
              <a:gd name="connsiteX54" fmla="*/ 3159709 w 5604405"/>
              <a:gd name="connsiteY54" fmla="*/ 3917570 h 6056376"/>
              <a:gd name="connsiteX55" fmla="*/ 3155466 w 5604405"/>
              <a:gd name="connsiteY55" fmla="*/ 3915792 h 6056376"/>
              <a:gd name="connsiteX56" fmla="*/ 3178212 w 5604405"/>
              <a:gd name="connsiteY56" fmla="*/ 3876454 h 6056376"/>
              <a:gd name="connsiteX57" fmla="*/ 3195127 w 5604405"/>
              <a:gd name="connsiteY57" fmla="*/ 3847197 h 6056376"/>
              <a:gd name="connsiteX58" fmla="*/ 3177582 w 5604405"/>
              <a:gd name="connsiteY58" fmla="*/ 3839840 h 6056376"/>
              <a:gd name="connsiteX59" fmla="*/ 3147901 w 5604405"/>
              <a:gd name="connsiteY59" fmla="*/ 3835897 h 6056376"/>
              <a:gd name="connsiteX60" fmla="*/ 2517432 w 5604405"/>
              <a:gd name="connsiteY60" fmla="*/ 3835897 h 6056376"/>
              <a:gd name="connsiteX61" fmla="*/ 2420752 w 5604405"/>
              <a:gd name="connsiteY61" fmla="*/ 3892877 h 6056376"/>
              <a:gd name="connsiteX62" fmla="*/ 2104837 w 5604405"/>
              <a:gd name="connsiteY62" fmla="*/ 4436903 h 6056376"/>
              <a:gd name="connsiteX63" fmla="*/ 2104837 w 5604405"/>
              <a:gd name="connsiteY63" fmla="*/ 4548151 h 6056376"/>
              <a:gd name="connsiteX64" fmla="*/ 2209113 w 5604405"/>
              <a:gd name="connsiteY64" fmla="*/ 4727721 h 6056376"/>
              <a:gd name="connsiteX65" fmla="*/ 2224378 w 5604405"/>
              <a:gd name="connsiteY65" fmla="*/ 4754008 h 6056376"/>
              <a:gd name="connsiteX66" fmla="*/ 2153663 w 5604405"/>
              <a:gd name="connsiteY66" fmla="*/ 4754008 h 6056376"/>
              <a:gd name="connsiteX67" fmla="*/ 1018932 w 5604405"/>
              <a:gd name="connsiteY67" fmla="*/ 4754008 h 6056376"/>
              <a:gd name="connsiteX68" fmla="*/ 788719 w 5604405"/>
              <a:gd name="connsiteY68" fmla="*/ 4618329 h 6056376"/>
              <a:gd name="connsiteX69" fmla="*/ 36477 w 5604405"/>
              <a:gd name="connsiteY69" fmla="*/ 3322916 h 6056376"/>
              <a:gd name="connsiteX70" fmla="*/ 36477 w 5604405"/>
              <a:gd name="connsiteY70" fmla="*/ 3058018 h 6056376"/>
              <a:gd name="connsiteX71" fmla="*/ 788719 w 5604405"/>
              <a:gd name="connsiteY71" fmla="*/ 1762604 h 6056376"/>
              <a:gd name="connsiteX72" fmla="*/ 1018932 w 5604405"/>
              <a:gd name="connsiteY72" fmla="*/ 1626925 h 6056376"/>
              <a:gd name="connsiteX73" fmla="*/ 3636614 w 5604405"/>
              <a:gd name="connsiteY73" fmla="*/ 339380 h 6056376"/>
              <a:gd name="connsiteX74" fmla="*/ 4821522 w 5604405"/>
              <a:gd name="connsiteY74" fmla="*/ 339380 h 6056376"/>
              <a:gd name="connsiteX75" fmla="*/ 4990793 w 5604405"/>
              <a:gd name="connsiteY75" fmla="*/ 436221 h 6056376"/>
              <a:gd name="connsiteX76" fmla="*/ 5583246 w 5604405"/>
              <a:gd name="connsiteY76" fmla="*/ 1479943 h 6056376"/>
              <a:gd name="connsiteX77" fmla="*/ 5583246 w 5604405"/>
              <a:gd name="connsiteY77" fmla="*/ 1680798 h 6056376"/>
              <a:gd name="connsiteX78" fmla="*/ 4990793 w 5604405"/>
              <a:gd name="connsiteY78" fmla="*/ 2724519 h 6056376"/>
              <a:gd name="connsiteX79" fmla="*/ 4821522 w 5604405"/>
              <a:gd name="connsiteY79" fmla="*/ 2821359 h 6056376"/>
              <a:gd name="connsiteX80" fmla="*/ 3636614 w 5604405"/>
              <a:gd name="connsiteY80" fmla="*/ 2821359 h 6056376"/>
              <a:gd name="connsiteX81" fmla="*/ 3467343 w 5604405"/>
              <a:gd name="connsiteY81" fmla="*/ 2724519 h 6056376"/>
              <a:gd name="connsiteX82" fmla="*/ 2874889 w 5604405"/>
              <a:gd name="connsiteY82" fmla="*/ 1680798 h 6056376"/>
              <a:gd name="connsiteX83" fmla="*/ 2874889 w 5604405"/>
              <a:gd name="connsiteY83" fmla="*/ 1479943 h 6056376"/>
              <a:gd name="connsiteX84" fmla="*/ 3467343 w 5604405"/>
              <a:gd name="connsiteY84" fmla="*/ 436221 h 6056376"/>
              <a:gd name="connsiteX85" fmla="*/ 3636614 w 5604405"/>
              <a:gd name="connsiteY85" fmla="*/ 339380 h 6056376"/>
              <a:gd name="connsiteX86" fmla="*/ 1941243 w 5604405"/>
              <a:gd name="connsiteY86" fmla="*/ 0 h 6056376"/>
              <a:gd name="connsiteX87" fmla="*/ 2646300 w 5604405"/>
              <a:gd name="connsiteY87" fmla="*/ 0 h 6056376"/>
              <a:gd name="connsiteX88" fmla="*/ 2747022 w 5604405"/>
              <a:gd name="connsiteY88" fmla="*/ 57624 h 6056376"/>
              <a:gd name="connsiteX89" fmla="*/ 3099551 w 5604405"/>
              <a:gd name="connsiteY89" fmla="*/ 678671 h 6056376"/>
              <a:gd name="connsiteX90" fmla="*/ 3099551 w 5604405"/>
              <a:gd name="connsiteY90" fmla="*/ 798186 h 6056376"/>
              <a:gd name="connsiteX91" fmla="*/ 2747022 w 5604405"/>
              <a:gd name="connsiteY91" fmla="*/ 1419233 h 6056376"/>
              <a:gd name="connsiteX92" fmla="*/ 2646300 w 5604405"/>
              <a:gd name="connsiteY92" fmla="*/ 1476856 h 6056376"/>
              <a:gd name="connsiteX93" fmla="*/ 1941243 w 5604405"/>
              <a:gd name="connsiteY93" fmla="*/ 1476856 h 6056376"/>
              <a:gd name="connsiteX94" fmla="*/ 1840520 w 5604405"/>
              <a:gd name="connsiteY94" fmla="*/ 1419233 h 6056376"/>
              <a:gd name="connsiteX95" fmla="*/ 1487992 w 5604405"/>
              <a:gd name="connsiteY95" fmla="*/ 798186 h 6056376"/>
              <a:gd name="connsiteX96" fmla="*/ 1487992 w 5604405"/>
              <a:gd name="connsiteY96" fmla="*/ 678671 h 6056376"/>
              <a:gd name="connsiteX97" fmla="*/ 1840520 w 5604405"/>
              <a:gd name="connsiteY97" fmla="*/ 57624 h 6056376"/>
              <a:gd name="connsiteX98" fmla="*/ 1941243 w 5604405"/>
              <a:gd name="connsiteY98" fmla="*/ 0 h 6056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5604405" h="6056376">
                <a:moveTo>
                  <a:pt x="3711555" y="4579520"/>
                </a:moveTo>
                <a:cubicBezTo>
                  <a:pt x="4416613" y="4579520"/>
                  <a:pt x="4416613" y="4579520"/>
                  <a:pt x="4416613" y="4579520"/>
                </a:cubicBezTo>
                <a:cubicBezTo>
                  <a:pt x="4452285" y="4579520"/>
                  <a:pt x="4498450" y="4605130"/>
                  <a:pt x="4517335" y="4637144"/>
                </a:cubicBezTo>
                <a:cubicBezTo>
                  <a:pt x="4869863" y="5258191"/>
                  <a:pt x="4869863" y="5258191"/>
                  <a:pt x="4869863" y="5258191"/>
                </a:cubicBezTo>
                <a:cubicBezTo>
                  <a:pt x="4886651" y="5292338"/>
                  <a:pt x="4886651" y="5343558"/>
                  <a:pt x="4869863" y="5377706"/>
                </a:cubicBezTo>
                <a:cubicBezTo>
                  <a:pt x="4517335" y="5998753"/>
                  <a:pt x="4517335" y="5998753"/>
                  <a:pt x="4517335" y="5998753"/>
                </a:cubicBezTo>
                <a:cubicBezTo>
                  <a:pt x="4498450" y="6030767"/>
                  <a:pt x="4452285" y="6056376"/>
                  <a:pt x="4416613" y="6056376"/>
                </a:cubicBezTo>
                <a:lnTo>
                  <a:pt x="3711555" y="6056376"/>
                </a:lnTo>
                <a:cubicBezTo>
                  <a:pt x="3673784" y="6056376"/>
                  <a:pt x="3627620" y="6030767"/>
                  <a:pt x="3610833" y="5998753"/>
                </a:cubicBezTo>
                <a:cubicBezTo>
                  <a:pt x="3258304" y="5377706"/>
                  <a:pt x="3258304" y="5377706"/>
                  <a:pt x="3258304" y="5377706"/>
                </a:cubicBezTo>
                <a:cubicBezTo>
                  <a:pt x="3239418" y="5343558"/>
                  <a:pt x="3239418" y="5292338"/>
                  <a:pt x="3258304" y="5258191"/>
                </a:cubicBezTo>
                <a:cubicBezTo>
                  <a:pt x="3610833" y="4637144"/>
                  <a:pt x="3610833" y="4637144"/>
                  <a:pt x="3610833" y="4637144"/>
                </a:cubicBezTo>
                <a:cubicBezTo>
                  <a:pt x="3627620" y="4605130"/>
                  <a:pt x="3673784" y="4579520"/>
                  <a:pt x="3711555" y="4579520"/>
                </a:cubicBezTo>
                <a:close/>
                <a:moveTo>
                  <a:pt x="2553202" y="3910405"/>
                </a:moveTo>
                <a:cubicBezTo>
                  <a:pt x="2553202" y="3910405"/>
                  <a:pt x="2553202" y="3910405"/>
                  <a:pt x="3112130" y="3910405"/>
                </a:cubicBezTo>
                <a:cubicBezTo>
                  <a:pt x="3121184" y="3910405"/>
                  <a:pt x="3130013" y="3911607"/>
                  <a:pt x="3138444" y="3913900"/>
                </a:cubicBezTo>
                <a:lnTo>
                  <a:pt x="3156541" y="3921488"/>
                </a:lnTo>
                <a:lnTo>
                  <a:pt x="3145481" y="3940617"/>
                </a:lnTo>
                <a:cubicBezTo>
                  <a:pt x="3045479" y="4113572"/>
                  <a:pt x="2917476" y="4334957"/>
                  <a:pt x="2753632" y="4618329"/>
                </a:cubicBezTo>
                <a:cubicBezTo>
                  <a:pt x="2704996" y="4702320"/>
                  <a:pt x="2617449" y="4754008"/>
                  <a:pt x="2520177" y="4754008"/>
                </a:cubicBezTo>
                <a:cubicBezTo>
                  <a:pt x="2520177" y="4754008"/>
                  <a:pt x="2520177" y="4754008"/>
                  <a:pt x="2332520" y="4754008"/>
                </a:cubicBezTo>
                <a:lnTo>
                  <a:pt x="2310629" y="4754008"/>
                </a:lnTo>
                <a:lnTo>
                  <a:pt x="2289740" y="4718037"/>
                </a:lnTo>
                <a:cubicBezTo>
                  <a:pt x="2260653" y="4667947"/>
                  <a:pt x="2226808" y="4609662"/>
                  <a:pt x="2187423" y="4541838"/>
                </a:cubicBezTo>
                <a:cubicBezTo>
                  <a:pt x="2169316" y="4511770"/>
                  <a:pt x="2169316" y="4473284"/>
                  <a:pt x="2187423" y="4443215"/>
                </a:cubicBezTo>
                <a:cubicBezTo>
                  <a:pt x="2187423" y="4443215"/>
                  <a:pt x="2187423" y="4443215"/>
                  <a:pt x="2467492" y="3960919"/>
                </a:cubicBezTo>
                <a:cubicBezTo>
                  <a:pt x="2484393" y="3929649"/>
                  <a:pt x="2518193" y="3910405"/>
                  <a:pt x="2553202" y="3910405"/>
                </a:cubicBezTo>
                <a:close/>
                <a:moveTo>
                  <a:pt x="1018932" y="1626925"/>
                </a:moveTo>
                <a:cubicBezTo>
                  <a:pt x="1018932" y="1626925"/>
                  <a:pt x="1018932" y="1626925"/>
                  <a:pt x="2520177" y="1626925"/>
                </a:cubicBezTo>
                <a:cubicBezTo>
                  <a:pt x="2617449" y="1626925"/>
                  <a:pt x="2704996" y="1678612"/>
                  <a:pt x="2753632" y="1762604"/>
                </a:cubicBezTo>
                <a:cubicBezTo>
                  <a:pt x="2753632" y="1762604"/>
                  <a:pt x="2753632" y="1762604"/>
                  <a:pt x="3502633" y="3058018"/>
                </a:cubicBezTo>
                <a:cubicBezTo>
                  <a:pt x="3551270" y="3138780"/>
                  <a:pt x="3551270" y="3242154"/>
                  <a:pt x="3502633" y="3322916"/>
                </a:cubicBezTo>
                <a:cubicBezTo>
                  <a:pt x="3502633" y="3322916"/>
                  <a:pt x="3502633" y="3322916"/>
                  <a:pt x="3224524" y="3803912"/>
                </a:cubicBezTo>
                <a:lnTo>
                  <a:pt x="3201086" y="3844448"/>
                </a:lnTo>
                <a:lnTo>
                  <a:pt x="3201910" y="3844794"/>
                </a:lnTo>
                <a:cubicBezTo>
                  <a:pt x="3218762" y="3854630"/>
                  <a:pt x="3233059" y="3868874"/>
                  <a:pt x="3243273" y="3886511"/>
                </a:cubicBezTo>
                <a:cubicBezTo>
                  <a:pt x="3243273" y="3886511"/>
                  <a:pt x="3243273" y="3886511"/>
                  <a:pt x="3557826" y="4430538"/>
                </a:cubicBezTo>
                <a:cubicBezTo>
                  <a:pt x="3578252" y="4464454"/>
                  <a:pt x="3578252" y="4507867"/>
                  <a:pt x="3557826" y="4541785"/>
                </a:cubicBezTo>
                <a:cubicBezTo>
                  <a:pt x="3557826" y="4541785"/>
                  <a:pt x="3557826" y="4541785"/>
                  <a:pt x="3243273" y="5085811"/>
                </a:cubicBezTo>
                <a:cubicBezTo>
                  <a:pt x="3222847" y="5121083"/>
                  <a:pt x="3186081" y="5142791"/>
                  <a:pt x="3145229" y="5142791"/>
                </a:cubicBezTo>
                <a:cubicBezTo>
                  <a:pt x="3145229" y="5142791"/>
                  <a:pt x="3145229" y="5142791"/>
                  <a:pt x="2514761" y="5142791"/>
                </a:cubicBezTo>
                <a:cubicBezTo>
                  <a:pt x="2475271" y="5142791"/>
                  <a:pt x="2437145" y="5121083"/>
                  <a:pt x="2418080" y="5085811"/>
                </a:cubicBezTo>
                <a:cubicBezTo>
                  <a:pt x="2418080" y="5085811"/>
                  <a:pt x="2418080" y="5085811"/>
                  <a:pt x="2248631" y="4794008"/>
                </a:cubicBezTo>
                <a:lnTo>
                  <a:pt x="2229489" y="4761043"/>
                </a:lnTo>
                <a:lnTo>
                  <a:pt x="2244550" y="4761043"/>
                </a:lnTo>
                <a:lnTo>
                  <a:pt x="2315741" y="4761043"/>
                </a:lnTo>
                <a:lnTo>
                  <a:pt x="2346666" y="4814300"/>
                </a:lnTo>
                <a:cubicBezTo>
                  <a:pt x="2464819" y="5017769"/>
                  <a:pt x="2464819" y="5017769"/>
                  <a:pt x="2464819" y="5017769"/>
                </a:cubicBezTo>
                <a:cubicBezTo>
                  <a:pt x="2481721" y="5049039"/>
                  <a:pt x="2515523" y="5068284"/>
                  <a:pt x="2550531" y="5068284"/>
                </a:cubicBezTo>
                <a:cubicBezTo>
                  <a:pt x="3109460" y="5068284"/>
                  <a:pt x="3109460" y="5068284"/>
                  <a:pt x="3109460" y="5068284"/>
                </a:cubicBezTo>
                <a:cubicBezTo>
                  <a:pt x="3145675" y="5068284"/>
                  <a:pt x="3178269" y="5049039"/>
                  <a:pt x="3196377" y="5017769"/>
                </a:cubicBezTo>
                <a:cubicBezTo>
                  <a:pt x="3475238" y="4535474"/>
                  <a:pt x="3475238" y="4535474"/>
                  <a:pt x="3475238" y="4535474"/>
                </a:cubicBezTo>
                <a:cubicBezTo>
                  <a:pt x="3493346" y="4505405"/>
                  <a:pt x="3493346" y="4466917"/>
                  <a:pt x="3475238" y="4436849"/>
                </a:cubicBezTo>
                <a:cubicBezTo>
                  <a:pt x="3196377" y="3954554"/>
                  <a:pt x="3196377" y="3954554"/>
                  <a:pt x="3196377" y="3954554"/>
                </a:cubicBezTo>
                <a:cubicBezTo>
                  <a:pt x="3187323" y="3938918"/>
                  <a:pt x="3174648" y="3926289"/>
                  <a:pt x="3159709" y="3917570"/>
                </a:cubicBezTo>
                <a:lnTo>
                  <a:pt x="3155466" y="3915792"/>
                </a:lnTo>
                <a:lnTo>
                  <a:pt x="3178212" y="3876454"/>
                </a:lnTo>
                <a:lnTo>
                  <a:pt x="3195127" y="3847197"/>
                </a:lnTo>
                <a:lnTo>
                  <a:pt x="3177582" y="3839840"/>
                </a:lnTo>
                <a:cubicBezTo>
                  <a:pt x="3168071" y="3837253"/>
                  <a:pt x="3158114" y="3835897"/>
                  <a:pt x="3147901" y="3835897"/>
                </a:cubicBezTo>
                <a:cubicBezTo>
                  <a:pt x="2517432" y="3835897"/>
                  <a:pt x="2517432" y="3835897"/>
                  <a:pt x="2517432" y="3835897"/>
                </a:cubicBezTo>
                <a:cubicBezTo>
                  <a:pt x="2477943" y="3835897"/>
                  <a:pt x="2439816" y="3857604"/>
                  <a:pt x="2420752" y="3892877"/>
                </a:cubicBezTo>
                <a:cubicBezTo>
                  <a:pt x="2104837" y="4436903"/>
                  <a:pt x="2104837" y="4436903"/>
                  <a:pt x="2104837" y="4436903"/>
                </a:cubicBezTo>
                <a:cubicBezTo>
                  <a:pt x="2084410" y="4470820"/>
                  <a:pt x="2084410" y="4514233"/>
                  <a:pt x="2104837" y="4548151"/>
                </a:cubicBezTo>
                <a:cubicBezTo>
                  <a:pt x="2144326" y="4616153"/>
                  <a:pt x="2178878" y="4675656"/>
                  <a:pt x="2209113" y="4727721"/>
                </a:cubicBezTo>
                <a:lnTo>
                  <a:pt x="2224378" y="4754008"/>
                </a:lnTo>
                <a:lnTo>
                  <a:pt x="2153663" y="4754008"/>
                </a:lnTo>
                <a:cubicBezTo>
                  <a:pt x="1933754" y="4754008"/>
                  <a:pt x="1581900" y="4754008"/>
                  <a:pt x="1018932" y="4754008"/>
                </a:cubicBezTo>
                <a:cubicBezTo>
                  <a:pt x="924902" y="4754008"/>
                  <a:pt x="834114" y="4702320"/>
                  <a:pt x="788719" y="4618329"/>
                </a:cubicBezTo>
                <a:cubicBezTo>
                  <a:pt x="788719" y="4618329"/>
                  <a:pt x="788719" y="4618329"/>
                  <a:pt x="36477" y="3322916"/>
                </a:cubicBezTo>
                <a:cubicBezTo>
                  <a:pt x="-12160" y="3242154"/>
                  <a:pt x="-12160" y="3138780"/>
                  <a:pt x="36477" y="3058018"/>
                </a:cubicBezTo>
                <a:cubicBezTo>
                  <a:pt x="36477" y="3058018"/>
                  <a:pt x="36477" y="3058018"/>
                  <a:pt x="788719" y="1762604"/>
                </a:cubicBezTo>
                <a:cubicBezTo>
                  <a:pt x="834114" y="1678612"/>
                  <a:pt x="924902" y="1626925"/>
                  <a:pt x="1018932" y="1626925"/>
                </a:cubicBezTo>
                <a:close/>
                <a:moveTo>
                  <a:pt x="3636614" y="339380"/>
                </a:moveTo>
                <a:cubicBezTo>
                  <a:pt x="4821522" y="339380"/>
                  <a:pt x="4821522" y="339380"/>
                  <a:pt x="4821522" y="339380"/>
                </a:cubicBezTo>
                <a:cubicBezTo>
                  <a:pt x="4881471" y="339380"/>
                  <a:pt x="4959055" y="382420"/>
                  <a:pt x="4990793" y="436221"/>
                </a:cubicBezTo>
                <a:cubicBezTo>
                  <a:pt x="5583246" y="1479943"/>
                  <a:pt x="5583246" y="1479943"/>
                  <a:pt x="5583246" y="1479943"/>
                </a:cubicBezTo>
                <a:cubicBezTo>
                  <a:pt x="5611458" y="1537330"/>
                  <a:pt x="5611458" y="1623410"/>
                  <a:pt x="5583246" y="1680798"/>
                </a:cubicBezTo>
                <a:cubicBezTo>
                  <a:pt x="4990793" y="2724519"/>
                  <a:pt x="4990793" y="2724519"/>
                  <a:pt x="4990793" y="2724519"/>
                </a:cubicBezTo>
                <a:cubicBezTo>
                  <a:pt x="4959055" y="2778320"/>
                  <a:pt x="4881471" y="2821359"/>
                  <a:pt x="4821522" y="2821359"/>
                </a:cubicBezTo>
                <a:lnTo>
                  <a:pt x="3636614" y="2821359"/>
                </a:lnTo>
                <a:cubicBezTo>
                  <a:pt x="3573138" y="2821359"/>
                  <a:pt x="3495555" y="2778320"/>
                  <a:pt x="3467343" y="2724519"/>
                </a:cubicBezTo>
                <a:cubicBezTo>
                  <a:pt x="2874889" y="1680798"/>
                  <a:pt x="2874889" y="1680798"/>
                  <a:pt x="2874889" y="1680798"/>
                </a:cubicBezTo>
                <a:cubicBezTo>
                  <a:pt x="2843150" y="1623410"/>
                  <a:pt x="2843150" y="1537330"/>
                  <a:pt x="2874889" y="1479943"/>
                </a:cubicBezTo>
                <a:cubicBezTo>
                  <a:pt x="3467343" y="436221"/>
                  <a:pt x="3467343" y="436221"/>
                  <a:pt x="3467343" y="436221"/>
                </a:cubicBezTo>
                <a:cubicBezTo>
                  <a:pt x="3495555" y="382420"/>
                  <a:pt x="3573138" y="339380"/>
                  <a:pt x="3636614" y="339380"/>
                </a:cubicBezTo>
                <a:close/>
                <a:moveTo>
                  <a:pt x="1941243" y="0"/>
                </a:moveTo>
                <a:cubicBezTo>
                  <a:pt x="2646300" y="0"/>
                  <a:pt x="2646300" y="0"/>
                  <a:pt x="2646300" y="0"/>
                </a:cubicBezTo>
                <a:cubicBezTo>
                  <a:pt x="2681973" y="0"/>
                  <a:pt x="2728138" y="25610"/>
                  <a:pt x="2747022" y="57624"/>
                </a:cubicBezTo>
                <a:cubicBezTo>
                  <a:pt x="3099551" y="678671"/>
                  <a:pt x="3099551" y="678671"/>
                  <a:pt x="3099551" y="678671"/>
                </a:cubicBezTo>
                <a:cubicBezTo>
                  <a:pt x="3116339" y="712818"/>
                  <a:pt x="3116339" y="764038"/>
                  <a:pt x="3099551" y="798186"/>
                </a:cubicBezTo>
                <a:cubicBezTo>
                  <a:pt x="2747022" y="1419233"/>
                  <a:pt x="2747022" y="1419233"/>
                  <a:pt x="2747022" y="1419233"/>
                </a:cubicBezTo>
                <a:cubicBezTo>
                  <a:pt x="2728138" y="1451247"/>
                  <a:pt x="2681973" y="1476856"/>
                  <a:pt x="2646300" y="1476856"/>
                </a:cubicBezTo>
                <a:lnTo>
                  <a:pt x="1941243" y="1476856"/>
                </a:lnTo>
                <a:cubicBezTo>
                  <a:pt x="1903472" y="1476856"/>
                  <a:pt x="1857308" y="1451247"/>
                  <a:pt x="1840520" y="1419233"/>
                </a:cubicBezTo>
                <a:cubicBezTo>
                  <a:pt x="1487992" y="798186"/>
                  <a:pt x="1487992" y="798186"/>
                  <a:pt x="1487992" y="798186"/>
                </a:cubicBezTo>
                <a:cubicBezTo>
                  <a:pt x="1469107" y="764038"/>
                  <a:pt x="1469107" y="712818"/>
                  <a:pt x="1487992" y="678671"/>
                </a:cubicBezTo>
                <a:cubicBezTo>
                  <a:pt x="1840520" y="57624"/>
                  <a:pt x="1840520" y="57624"/>
                  <a:pt x="1840520" y="57624"/>
                </a:cubicBezTo>
                <a:cubicBezTo>
                  <a:pt x="1857308" y="25610"/>
                  <a:pt x="1903472" y="0"/>
                  <a:pt x="1941243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A9A266-29EB-9210-ED4B-3A8DE7DB64A6}"/>
              </a:ext>
            </a:extLst>
          </p:cNvPr>
          <p:cNvSpPr txBox="1"/>
          <p:nvPr/>
        </p:nvSpPr>
        <p:spPr>
          <a:xfrm>
            <a:off x="1871155" y="1000126"/>
            <a:ext cx="18676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600">
                <a:solidFill>
                  <a:schemeClr val="tx1">
                    <a:lumMod val="85000"/>
                    <a:lumOff val="15000"/>
                  </a:schemeClr>
                </a:solidFill>
                <a:cs typeface="Times New Roman" panose="02020603050405020304" pitchFamily="18" charset="0"/>
              </a:rPr>
              <a:t>ligoniukasa.lrv.lt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618027A-8281-FAE2-8B96-40C90E411F9A}"/>
              </a:ext>
            </a:extLst>
          </p:cNvPr>
          <p:cNvSpPr txBox="1"/>
          <p:nvPr/>
        </p:nvSpPr>
        <p:spPr>
          <a:xfrm>
            <a:off x="1352597" y="3259147"/>
            <a:ext cx="257285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b="1">
                <a:solidFill>
                  <a:srgbClr val="017455"/>
                </a:solidFill>
                <a:ea typeface="+mj-ea"/>
                <a:cs typeface="Times New Roman" panose="02020603050405020304" pitchFamily="18" charset="0"/>
              </a:rPr>
              <a:t>VALSTYBINĖ LIGONIŲ KASA</a:t>
            </a:r>
          </a:p>
          <a:p>
            <a:r>
              <a:rPr lang="lt-LT" sz="1000">
                <a:solidFill>
                  <a:srgbClr val="017455"/>
                </a:solidFill>
                <a:ea typeface="+mj-ea"/>
                <a:cs typeface="Times New Roman" panose="02020603050405020304" pitchFamily="18" charset="0"/>
              </a:rPr>
              <a:t>PRIE SVEIKATOS APSAUGOS MINISTERIJOS</a:t>
            </a:r>
          </a:p>
        </p:txBody>
      </p:sp>
      <p:pic>
        <p:nvPicPr>
          <p:cNvPr id="11" name="Paveikslėlis 10" descr="Paveikslėlis, kuriame yra Grafika, grafinis dizainas, Šriftas, logotipas&#10;&#10;Automatiškai sugeneruotas aprašymas">
            <a:extLst>
              <a:ext uri="{FF2B5EF4-FFF2-40B4-BE49-F238E27FC236}">
                <a16:creationId xmlns:a16="http://schemas.microsoft.com/office/drawing/2014/main" id="{88F9BEBE-1097-797C-B04C-66EBFFBFB26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432"/>
          <a:stretch/>
        </p:blipFill>
        <p:spPr>
          <a:xfrm>
            <a:off x="3822715" y="1444267"/>
            <a:ext cx="1828800" cy="1131588"/>
          </a:xfrm>
          <a:prstGeom prst="rect">
            <a:avLst/>
          </a:prstGeom>
        </p:spPr>
      </p:pic>
      <p:sp>
        <p:nvSpPr>
          <p:cNvPr id="9" name="Antrinis pavadinimas 2"/>
          <p:cNvSpPr>
            <a:spLocks noGrp="1"/>
          </p:cNvSpPr>
          <p:nvPr>
            <p:ph type="subTitle" idx="1"/>
          </p:nvPr>
        </p:nvSpPr>
        <p:spPr>
          <a:xfrm>
            <a:off x="8716488" y="6196584"/>
            <a:ext cx="3367052" cy="59067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lt-LT" b="1" dirty="0">
                <a:solidFill>
                  <a:schemeClr val="bg2">
                    <a:lumMod val="7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2025 m. rugsėjo 03 d.</a:t>
            </a:r>
            <a:endParaRPr lang="en-US" b="1" dirty="0">
              <a:solidFill>
                <a:schemeClr val="bg2">
                  <a:lumMod val="7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Pavadinimas 1">
            <a:extLst>
              <a:ext uri="{FF2B5EF4-FFF2-40B4-BE49-F238E27FC236}">
                <a16:creationId xmlns:a16="http://schemas.microsoft.com/office/drawing/2014/main" id="{8577DC52-EB36-D402-FE9D-FB5C3A1542E6}"/>
              </a:ext>
            </a:extLst>
          </p:cNvPr>
          <p:cNvSpPr txBox="1">
            <a:spLocks/>
          </p:cNvSpPr>
          <p:nvPr/>
        </p:nvSpPr>
        <p:spPr>
          <a:xfrm>
            <a:off x="3931175" y="3158214"/>
            <a:ext cx="8260825" cy="245023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t-LT" sz="4000" b="1" dirty="0">
                <a:solidFill>
                  <a:srgbClr val="017455"/>
                </a:solidFill>
                <a:latin typeface="Aptos Black" panose="020B0004020202020204" pitchFamily="34" charset="0"/>
                <a:ea typeface="Calibri" panose="020F0502020204030204" pitchFamily="34" charset="0"/>
              </a:rPr>
              <a:t>PSD FONDO PAJAMOS IR </a:t>
            </a:r>
          </a:p>
          <a:p>
            <a:pPr algn="l"/>
            <a:r>
              <a:rPr lang="lt-LT" sz="4000" b="1" dirty="0">
                <a:solidFill>
                  <a:srgbClr val="017455"/>
                </a:solidFill>
                <a:latin typeface="Aptos Black" panose="020B0004020202020204" pitchFamily="34" charset="0"/>
                <a:ea typeface="Calibri" panose="020F0502020204030204" pitchFamily="34" charset="0"/>
              </a:rPr>
              <a:t>PASLAUGŲ SUTARČIŲ VYKDYMAS </a:t>
            </a:r>
          </a:p>
          <a:p>
            <a:pPr algn="l"/>
            <a:endParaRPr lang="lt-LT" sz="3600" b="1" dirty="0">
              <a:latin typeface="Aptos" panose="020B0004020202020204" pitchFamily="34" charset="0"/>
              <a:ea typeface="Calibri" panose="020F0502020204030204" pitchFamily="34" charset="0"/>
            </a:endParaRPr>
          </a:p>
          <a:p>
            <a:pPr algn="l"/>
            <a:r>
              <a:rPr lang="lt-LT" sz="3600" b="1" dirty="0">
                <a:latin typeface="Aptos" panose="020B0004020202020204" pitchFamily="34" charset="0"/>
                <a:ea typeface="Calibri" panose="020F0502020204030204" pitchFamily="34" charset="0"/>
              </a:rPr>
              <a:t>2025 m. I pusmetis ir prognozė 2025 m.</a:t>
            </a:r>
            <a:endParaRPr lang="lt-LT" sz="3600" b="1" dirty="0">
              <a:latin typeface="Aptos" panose="020B0004020202020204" pitchFamily="34" charset="0"/>
            </a:endParaRPr>
          </a:p>
        </p:txBody>
      </p:sp>
      <p:pic>
        <p:nvPicPr>
          <p:cNvPr id="5" name="Picture 2" descr="Paveikslėlis, kuriame yra Grafika, grafinis dizainas, Šriftas, dizainas&#10;&#10;Automatiškai sugeneruotas aprašymas">
            <a:extLst>
              <a:ext uri="{FF2B5EF4-FFF2-40B4-BE49-F238E27FC236}">
                <a16:creationId xmlns:a16="http://schemas.microsoft.com/office/drawing/2014/main" id="{978AD929-B3F2-15F7-D908-466D77DD13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96" y="3184771"/>
            <a:ext cx="648000" cy="6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3645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5F9F2-F722-708E-8B00-07127216D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328CED94-15EC-023D-95E8-AE4F73A2987E}"/>
              </a:ext>
            </a:extLst>
          </p:cNvPr>
          <p:cNvSpPr txBox="1"/>
          <p:nvPr/>
        </p:nvSpPr>
        <p:spPr>
          <a:xfrm>
            <a:off x="7162171" y="1078266"/>
            <a:ext cx="40862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 sz="18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lt-LT" b="1" dirty="0">
                <a:solidFill>
                  <a:prstClr val="black"/>
                </a:solidFill>
                <a:latin typeface="Aptos" panose="02110004020202020204"/>
              </a:rPr>
              <a:t>Per 2025 m. sausį - liepą dirbančiųjų PSD įmokų planas buvo viršijamas +</a:t>
            </a:r>
            <a:r>
              <a:rPr lang="en-GB" b="1" dirty="0">
                <a:solidFill>
                  <a:prstClr val="black"/>
                </a:solidFill>
                <a:latin typeface="Aptos" panose="02110004020202020204"/>
              </a:rPr>
              <a:t>2.3</a:t>
            </a:r>
            <a:r>
              <a:rPr lang="lt-LT" b="1" dirty="0">
                <a:solidFill>
                  <a:prstClr val="black"/>
                </a:solidFill>
                <a:latin typeface="Aptos" panose="02110004020202020204"/>
              </a:rPr>
              <a:t>% (+37 mln. Eur). Tikėtina, kad p</a:t>
            </a:r>
            <a:r>
              <a:rPr kumimoji="0" lang="lt-LT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er</a:t>
            </a:r>
            <a:r>
              <a:rPr kumimoji="0" lang="lt-LT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visus 2025 m. fondas gaus </a:t>
            </a:r>
            <a:br>
              <a:rPr kumimoji="0" lang="lt-LT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+</a:t>
            </a:r>
            <a:r>
              <a:rPr kumimoji="0" lang="lt-LT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56 mln. Eur </a:t>
            </a:r>
            <a:r>
              <a:rPr kumimoji="0" lang="lt-LT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viršplaninių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lt-LT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PSD įmokų. </a:t>
            </a:r>
            <a:r>
              <a:rPr lang="lt-LT" b="1" dirty="0">
                <a:solidFill>
                  <a:prstClr val="black"/>
                </a:solidFill>
                <a:latin typeface="Aptos" panose="02110004020202020204"/>
              </a:rPr>
              <a:t>PSDF pajamos iš kitų šaltinių bus tiksliai pagal planą. </a:t>
            </a:r>
            <a:endParaRPr kumimoji="0" lang="lt-LT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5" name="Paveikslėlis 4" descr="Paveikslėlis, kuriame yra Grafika, grafinis dizainas, Šriftas, dizainas&#10;&#10;Automatiškai sugeneruotas aprašymas">
            <a:extLst>
              <a:ext uri="{FF2B5EF4-FFF2-40B4-BE49-F238E27FC236}">
                <a16:creationId xmlns:a16="http://schemas.microsoft.com/office/drawing/2014/main" id="{376C8207-6AD0-6068-A4E8-94FBAD6357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0725" y="6398623"/>
            <a:ext cx="459377" cy="459377"/>
          </a:xfrm>
          <a:prstGeom prst="rect">
            <a:avLst/>
          </a:prstGeom>
        </p:spPr>
      </p:pic>
      <p:graphicFrame>
        <p:nvGraphicFramePr>
          <p:cNvPr id="12" name="Diagrama 11">
            <a:extLst>
              <a:ext uri="{FF2B5EF4-FFF2-40B4-BE49-F238E27FC236}">
                <a16:creationId xmlns:a16="http://schemas.microsoft.com/office/drawing/2014/main" id="{CB7E7C65-A5E6-43B5-4E81-D437F44018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7224570"/>
              </p:ext>
            </p:extLst>
          </p:nvPr>
        </p:nvGraphicFramePr>
        <p:xfrm>
          <a:off x="7106077" y="2276141"/>
          <a:ext cx="3797332" cy="49010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Pavadinimas 3">
            <a:extLst>
              <a:ext uri="{FF2B5EF4-FFF2-40B4-BE49-F238E27FC236}">
                <a16:creationId xmlns:a16="http://schemas.microsoft.com/office/drawing/2014/main" id="{F74D73AA-4F9E-D4F9-908B-D36F6D391AE2}"/>
              </a:ext>
            </a:extLst>
          </p:cNvPr>
          <p:cNvSpPr txBox="1">
            <a:spLocks/>
          </p:cNvSpPr>
          <p:nvPr/>
        </p:nvSpPr>
        <p:spPr>
          <a:xfrm>
            <a:off x="322026" y="180449"/>
            <a:ext cx="11147486" cy="94861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2800" b="1" noProof="1">
                <a:solidFill>
                  <a:srgbClr val="007456"/>
                </a:solidFill>
                <a:latin typeface="Aptos ExtraBold" panose="020B0004020202020204" pitchFamily="34" charset="0"/>
              </a:rPr>
              <a:t>Tikėtinos viršplaninės PSDF pajamos per 2025 metus +56 mln. Eur.  </a:t>
            </a:r>
            <a:endParaRPr kumimoji="0" lang="lt-LT" sz="1050" b="0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ExtraBold" panose="020B0004020202020204" pitchFamily="34" charset="0"/>
              <a:ea typeface="+mj-ea"/>
              <a:cs typeface="+mj-cs"/>
            </a:endParaRP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7" name="Diagrama 8">
                <a:extLst>
                  <a:ext uri="{FF2B5EF4-FFF2-40B4-BE49-F238E27FC236}">
                    <a16:creationId xmlns:a16="http://schemas.microsoft.com/office/drawing/2014/main" id="{E4218F58-E32C-62E1-6B6B-5364648EE237}"/>
                  </a:ext>
                </a:extLst>
              </p:cNvPr>
              <p:cNvGraphicFramePr/>
              <p:nvPr/>
            </p:nvGraphicFramePr>
            <p:xfrm>
              <a:off x="376561" y="1773801"/>
              <a:ext cx="5243838" cy="4701832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4"/>
              </a:graphicData>
            </a:graphic>
          </p:graphicFrame>
        </mc:Choice>
        <mc:Fallback xmlns="">
          <p:pic>
            <p:nvPicPr>
              <p:cNvPr id="7" name="Diagrama 8">
                <a:extLst>
                  <a:ext uri="{FF2B5EF4-FFF2-40B4-BE49-F238E27FC236}">
                    <a16:creationId xmlns:a16="http://schemas.microsoft.com/office/drawing/2014/main" id="{E4218F58-E32C-62E1-6B6B-5364648EE23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76561" y="1773801"/>
                <a:ext cx="5243838" cy="4701832"/>
              </a:xfrm>
              <a:prstGeom prst="rect">
                <a:avLst/>
              </a:prstGeom>
            </p:spPr>
          </p:pic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3A5A0ED8-2644-E45C-6405-192FA34AA9F4}"/>
              </a:ext>
            </a:extLst>
          </p:cNvPr>
          <p:cNvSpPr txBox="1"/>
          <p:nvPr/>
        </p:nvSpPr>
        <p:spPr>
          <a:xfrm>
            <a:off x="1752600" y="3840214"/>
            <a:ext cx="65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>
                <a:solidFill>
                  <a:schemeClr val="bg1"/>
                </a:solidFill>
                <a:latin typeface="Aptos ExtraBold" panose="020B0004020202020204" pitchFamily="34" charset="0"/>
              </a:rPr>
              <a:t>69</a:t>
            </a:r>
            <a:r>
              <a:rPr lang="en-GB">
                <a:solidFill>
                  <a:schemeClr val="bg1"/>
                </a:solidFill>
                <a:latin typeface="Aptos ExtraBold" panose="020B0004020202020204" pitchFamily="34" charset="0"/>
              </a:rPr>
              <a:t>%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59A80F4-B520-C404-1D5A-3C3247D74B16}"/>
              </a:ext>
            </a:extLst>
          </p:cNvPr>
          <p:cNvSpPr txBox="1"/>
          <p:nvPr/>
        </p:nvSpPr>
        <p:spPr>
          <a:xfrm>
            <a:off x="4430486" y="3840214"/>
            <a:ext cx="65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solidFill>
                  <a:schemeClr val="accent5">
                    <a:lumMod val="50000"/>
                  </a:schemeClr>
                </a:solidFill>
                <a:latin typeface="Aptos ExtraBold" panose="020B0004020202020204" pitchFamily="34" charset="0"/>
              </a:rPr>
              <a:t>26%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46A633D-7238-0A4B-023B-59FB49444C2C}"/>
              </a:ext>
            </a:extLst>
          </p:cNvPr>
          <p:cNvSpPr txBox="1"/>
          <p:nvPr/>
        </p:nvSpPr>
        <p:spPr>
          <a:xfrm>
            <a:off x="4430482" y="5675034"/>
            <a:ext cx="65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latin typeface="Aptos ExtraBold" panose="020B0004020202020204" pitchFamily="34" charset="0"/>
              </a:rPr>
              <a:t>4%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91FCE8C-6431-BCDB-02A6-763511B24D20}"/>
              </a:ext>
            </a:extLst>
          </p:cNvPr>
          <p:cNvSpPr txBox="1"/>
          <p:nvPr/>
        </p:nvSpPr>
        <p:spPr>
          <a:xfrm>
            <a:off x="1517992" y="4203436"/>
            <a:ext cx="16842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400" dirty="0">
                <a:solidFill>
                  <a:schemeClr val="bg1"/>
                </a:solidFill>
                <a:latin typeface="Aptos ExtraBold" panose="020B0004020202020204" pitchFamily="34" charset="0"/>
              </a:rPr>
              <a:t>d</a:t>
            </a:r>
            <a:r>
              <a:rPr lang="en-GB" sz="1400" dirty="0" err="1">
                <a:solidFill>
                  <a:schemeClr val="bg1"/>
                </a:solidFill>
                <a:latin typeface="Aptos ExtraBold" panose="020B0004020202020204" pitchFamily="34" charset="0"/>
              </a:rPr>
              <a:t>irban</a:t>
            </a:r>
            <a:r>
              <a:rPr lang="lt-LT" sz="1400" dirty="0" err="1">
                <a:solidFill>
                  <a:schemeClr val="bg1"/>
                </a:solidFill>
                <a:latin typeface="Aptos ExtraBold" panose="020B0004020202020204" pitchFamily="34" charset="0"/>
              </a:rPr>
              <a:t>čiųjų</a:t>
            </a:r>
            <a:r>
              <a:rPr lang="lt-LT" sz="1400" dirty="0">
                <a:solidFill>
                  <a:schemeClr val="bg1"/>
                </a:solidFill>
                <a:latin typeface="Aptos ExtraBold" panose="020B0004020202020204" pitchFamily="34" charset="0"/>
              </a:rPr>
              <a:t> įmokos</a:t>
            </a:r>
          </a:p>
          <a:p>
            <a:r>
              <a:rPr lang="lt-LT" sz="1400" dirty="0">
                <a:solidFill>
                  <a:schemeClr val="bg1"/>
                </a:solidFill>
                <a:latin typeface="Aptos ExtraBold" panose="020B0004020202020204" pitchFamily="34" charset="0"/>
              </a:rPr>
              <a:t>1.44 </a:t>
            </a:r>
            <a:r>
              <a:rPr lang="lt-LT" sz="1400" dirty="0" err="1">
                <a:solidFill>
                  <a:schemeClr val="bg1"/>
                </a:solidFill>
                <a:latin typeface="Aptos ExtraBold" panose="020B0004020202020204" pitchFamily="34" charset="0"/>
              </a:rPr>
              <a:t>mln</a:t>
            </a:r>
            <a:r>
              <a:rPr lang="lt-LT" sz="1400" dirty="0">
                <a:solidFill>
                  <a:schemeClr val="bg1"/>
                </a:solidFill>
                <a:latin typeface="Aptos ExtraBold" panose="020B0004020202020204" pitchFamily="34" charset="0"/>
              </a:rPr>
              <a:t> asmenų</a:t>
            </a:r>
            <a:endParaRPr lang="en-GB" sz="1400" dirty="0">
              <a:solidFill>
                <a:schemeClr val="bg1"/>
              </a:solidFill>
              <a:latin typeface="Aptos ExtraBold" panose="020B00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2AAC771-4AC7-F9C0-F160-8821DCFD96A0}"/>
              </a:ext>
            </a:extLst>
          </p:cNvPr>
          <p:cNvSpPr txBox="1"/>
          <p:nvPr/>
        </p:nvSpPr>
        <p:spPr>
          <a:xfrm>
            <a:off x="3998808" y="4203436"/>
            <a:ext cx="162159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400" dirty="0">
                <a:solidFill>
                  <a:schemeClr val="accent5">
                    <a:lumMod val="50000"/>
                  </a:schemeClr>
                </a:solidFill>
                <a:latin typeface="Aptos ExtraBold" panose="020B0004020202020204" pitchFamily="34" charset="0"/>
              </a:rPr>
              <a:t>įmokos už </a:t>
            </a:r>
            <a:r>
              <a:rPr lang="lt-LT" sz="1400" dirty="0" err="1">
                <a:solidFill>
                  <a:schemeClr val="accent5">
                    <a:lumMod val="50000"/>
                  </a:schemeClr>
                </a:solidFill>
                <a:latin typeface="Aptos ExtraBold" panose="020B0004020202020204" pitchFamily="34" charset="0"/>
              </a:rPr>
              <a:t>ned</a:t>
            </a:r>
            <a:r>
              <a:rPr lang="en-GB" sz="1400" dirty="0" err="1">
                <a:solidFill>
                  <a:schemeClr val="accent5">
                    <a:lumMod val="50000"/>
                  </a:schemeClr>
                </a:solidFill>
                <a:latin typeface="Aptos ExtraBold" panose="020B0004020202020204" pitchFamily="34" charset="0"/>
              </a:rPr>
              <a:t>irban</a:t>
            </a:r>
            <a:r>
              <a:rPr lang="lt-LT" sz="1400" dirty="0" err="1">
                <a:solidFill>
                  <a:schemeClr val="accent5">
                    <a:lumMod val="50000"/>
                  </a:schemeClr>
                </a:solidFill>
                <a:latin typeface="Aptos ExtraBold" panose="020B0004020202020204" pitchFamily="34" charset="0"/>
              </a:rPr>
              <a:t>čius</a:t>
            </a:r>
            <a:endParaRPr lang="lt-LT" sz="1400" dirty="0">
              <a:solidFill>
                <a:schemeClr val="accent5">
                  <a:lumMod val="50000"/>
                </a:schemeClr>
              </a:solidFill>
              <a:latin typeface="Aptos ExtraBold" panose="020B0004020202020204" pitchFamily="34" charset="0"/>
            </a:endParaRPr>
          </a:p>
          <a:p>
            <a:r>
              <a:rPr lang="lt-LT" sz="1400" dirty="0">
                <a:solidFill>
                  <a:schemeClr val="accent5">
                    <a:lumMod val="50000"/>
                  </a:schemeClr>
                </a:solidFill>
                <a:latin typeface="Aptos ExtraBold" panose="020B0004020202020204" pitchFamily="34" charset="0"/>
              </a:rPr>
              <a:t>1.45 </a:t>
            </a:r>
            <a:r>
              <a:rPr lang="lt-LT" sz="1400" dirty="0" err="1">
                <a:solidFill>
                  <a:schemeClr val="accent5">
                    <a:lumMod val="50000"/>
                  </a:schemeClr>
                </a:solidFill>
                <a:latin typeface="Aptos ExtraBold" panose="020B0004020202020204" pitchFamily="34" charset="0"/>
              </a:rPr>
              <a:t>mln</a:t>
            </a:r>
            <a:r>
              <a:rPr lang="lt-LT" sz="1400" dirty="0">
                <a:solidFill>
                  <a:schemeClr val="accent5">
                    <a:lumMod val="50000"/>
                  </a:schemeClr>
                </a:solidFill>
                <a:latin typeface="Aptos ExtraBold" panose="020B0004020202020204" pitchFamily="34" charset="0"/>
              </a:rPr>
              <a:t> asmenų</a:t>
            </a:r>
            <a:endParaRPr lang="en-GB" sz="1400" dirty="0">
              <a:solidFill>
                <a:schemeClr val="accent5">
                  <a:lumMod val="50000"/>
                </a:schemeClr>
              </a:solidFill>
              <a:latin typeface="Aptos ExtraBold" panose="020B00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D5115D5-4FD5-77B2-92DD-5DFD2AE193ED}"/>
              </a:ext>
            </a:extLst>
          </p:cNvPr>
          <p:cNvSpPr txBox="1"/>
          <p:nvPr/>
        </p:nvSpPr>
        <p:spPr>
          <a:xfrm>
            <a:off x="3998808" y="5906437"/>
            <a:ext cx="15164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400">
                <a:latin typeface="Aptos ExtraBold" panose="020B0004020202020204" pitchFamily="34" charset="0"/>
              </a:rPr>
              <a:t>už deleguotas funkcijas</a:t>
            </a:r>
            <a:endParaRPr lang="en-GB" sz="1400">
              <a:latin typeface="Aptos ExtraBold" panose="020B00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E7993AB-2BD8-4F5A-E70E-89ADF139ECF0}"/>
              </a:ext>
            </a:extLst>
          </p:cNvPr>
          <p:cNvSpPr txBox="1"/>
          <p:nvPr/>
        </p:nvSpPr>
        <p:spPr>
          <a:xfrm>
            <a:off x="376561" y="1075708"/>
            <a:ext cx="408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 sz="18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lt-LT" b="1" dirty="0">
                <a:solidFill>
                  <a:prstClr val="black"/>
                </a:solidFill>
                <a:latin typeface="Aptos" panose="02110004020202020204"/>
              </a:rPr>
              <a:t>PSD fondo pajamų struktūra. </a:t>
            </a:r>
            <a:endParaRPr kumimoji="0" lang="lt-LT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E82906-4F9C-78DB-C2C1-6C0202AAAE66}"/>
              </a:ext>
            </a:extLst>
          </p:cNvPr>
          <p:cNvSpPr txBox="1"/>
          <p:nvPr/>
        </p:nvSpPr>
        <p:spPr>
          <a:xfrm>
            <a:off x="8579074" y="3342564"/>
            <a:ext cx="8513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2">
                    <a:lumMod val="50000"/>
                  </a:schemeClr>
                </a:solidFill>
                <a:latin typeface="Aptos ExtraBold" panose="020B0004020202020204" pitchFamily="34" charset="0"/>
              </a:rPr>
              <a:t>3,940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480A03-7EE2-56AF-5EE2-E43232DF8CE5}"/>
              </a:ext>
            </a:extLst>
          </p:cNvPr>
          <p:cNvSpPr txBox="1"/>
          <p:nvPr/>
        </p:nvSpPr>
        <p:spPr>
          <a:xfrm>
            <a:off x="9676458" y="3327175"/>
            <a:ext cx="8513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2">
                    <a:lumMod val="50000"/>
                  </a:schemeClr>
                </a:solidFill>
                <a:latin typeface="Aptos ExtraBold" panose="020B0004020202020204" pitchFamily="34" charset="0"/>
              </a:rPr>
              <a:t>3,996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55FCA3-01A0-93A4-2393-858A23FB5CB5}"/>
              </a:ext>
            </a:extLst>
          </p:cNvPr>
          <p:cNvSpPr txBox="1"/>
          <p:nvPr/>
        </p:nvSpPr>
        <p:spPr>
          <a:xfrm>
            <a:off x="10403213" y="3327175"/>
            <a:ext cx="10003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>
                <a:solidFill>
                  <a:schemeClr val="bg2">
                    <a:lumMod val="50000"/>
                  </a:schemeClr>
                </a:solidFill>
                <a:latin typeface="Aptos ExtraBold" panose="020B0004020202020204" pitchFamily="34" charset="0"/>
              </a:rPr>
              <a:t>mln</a:t>
            </a:r>
            <a:r>
              <a:rPr lang="en-US" sz="1600" b="1" dirty="0">
                <a:solidFill>
                  <a:schemeClr val="bg2">
                    <a:lumMod val="50000"/>
                  </a:schemeClr>
                </a:solidFill>
                <a:latin typeface="Aptos ExtraBold" panose="020B0004020202020204" pitchFamily="34" charset="0"/>
              </a:rPr>
              <a:t> </a:t>
            </a:r>
            <a:r>
              <a:rPr lang="en-US" sz="1600" b="1" dirty="0" err="1">
                <a:solidFill>
                  <a:schemeClr val="bg2">
                    <a:lumMod val="50000"/>
                  </a:schemeClr>
                </a:solidFill>
                <a:latin typeface="Aptos ExtraBold" panose="020B0004020202020204" pitchFamily="34" charset="0"/>
              </a:rPr>
              <a:t>Eur</a:t>
            </a:r>
            <a:endParaRPr lang="en-US" sz="1600" b="1" dirty="0">
              <a:solidFill>
                <a:schemeClr val="bg2">
                  <a:lumMod val="50000"/>
                </a:schemeClr>
              </a:solidFill>
              <a:latin typeface="Aptos ExtraBold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625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83582-575D-BDA3-12D5-F44CFDFEAD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avadinimas 3">
            <a:extLst>
              <a:ext uri="{FF2B5EF4-FFF2-40B4-BE49-F238E27FC236}">
                <a16:creationId xmlns:a16="http://schemas.microsoft.com/office/drawing/2014/main" id="{445C6CBA-221E-0C14-8067-BFA64317ECB6}"/>
              </a:ext>
            </a:extLst>
          </p:cNvPr>
          <p:cNvSpPr txBox="1">
            <a:spLocks/>
          </p:cNvSpPr>
          <p:nvPr/>
        </p:nvSpPr>
        <p:spPr>
          <a:xfrm>
            <a:off x="322026" y="180449"/>
            <a:ext cx="11147486" cy="94861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2800" b="1" noProof="1">
                <a:solidFill>
                  <a:srgbClr val="007456"/>
                </a:solidFill>
                <a:latin typeface="Aptos ExtraBold" panose="020B0004020202020204" pitchFamily="34" charset="0"/>
              </a:rPr>
              <a:t>Planuojamas išlaidas 2025 metais PSD fondas galės apmokėti tik maksimaliai panaudojęs rezervą.  </a:t>
            </a:r>
            <a:endParaRPr kumimoji="0" lang="lt-LT" sz="1050" b="0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ExtraBold" panose="020B0004020202020204" pitchFamily="34" charset="0"/>
              <a:ea typeface="+mj-ea"/>
              <a:cs typeface="+mj-cs"/>
            </a:endParaRPr>
          </a:p>
        </p:txBody>
      </p:sp>
      <p:sp>
        <p:nvSpPr>
          <p:cNvPr id="6" name="Skaidrės numerio vietos rezervavimo ženklas 2">
            <a:extLst>
              <a:ext uri="{FF2B5EF4-FFF2-40B4-BE49-F238E27FC236}">
                <a16:creationId xmlns:a16="http://schemas.microsoft.com/office/drawing/2014/main" id="{598D2DB1-471F-2178-1A8B-40A51DAF16CC}"/>
              </a:ext>
            </a:extLst>
          </p:cNvPr>
          <p:cNvSpPr txBox="1">
            <a:spLocks/>
          </p:cNvSpPr>
          <p:nvPr/>
        </p:nvSpPr>
        <p:spPr>
          <a:xfrm>
            <a:off x="0" y="649761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lt-L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BAAA4D-86FA-4DBD-A8CC-35E900AD7158}" type="slidenum">
              <a:rPr kumimoji="0" lang="lt-LT" sz="1200" b="0" i="0" u="none" strike="noStrike" kern="1200" cap="none" spc="0" normalizeH="0" baseline="0" noProof="1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lt-LT" sz="1200" b="0" i="0" u="none" strike="noStrike" kern="1200" cap="none" spc="0" normalizeH="0" baseline="0" noProof="1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pic>
        <p:nvPicPr>
          <p:cNvPr id="14" name="Paveikslėlis 13" descr="Paveikslėlis, kuriame yra Grafika, grafinis dizainas, Šriftas, dizainas&#10;&#10;Automatiškai sugeneruotas aprašymas">
            <a:extLst>
              <a:ext uri="{FF2B5EF4-FFF2-40B4-BE49-F238E27FC236}">
                <a16:creationId xmlns:a16="http://schemas.microsoft.com/office/drawing/2014/main" id="{ECC083DD-2325-62E9-45F9-3DE7966F8D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0725" y="6398623"/>
            <a:ext cx="459377" cy="459377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9EFE55D-C85C-C0D7-D0D3-5E23A2C638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531447"/>
              </p:ext>
            </p:extLst>
          </p:nvPr>
        </p:nvGraphicFramePr>
        <p:xfrm>
          <a:off x="1768740" y="1277321"/>
          <a:ext cx="7999764" cy="3776982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242056">
                  <a:extLst>
                    <a:ext uri="{9D8B030D-6E8A-4147-A177-3AD203B41FA5}">
                      <a16:colId xmlns:a16="http://schemas.microsoft.com/office/drawing/2014/main" val="2161029958"/>
                    </a:ext>
                  </a:extLst>
                </a:gridCol>
                <a:gridCol w="6757708">
                  <a:extLst>
                    <a:ext uri="{9D8B030D-6E8A-4147-A177-3AD203B41FA5}">
                      <a16:colId xmlns:a16="http://schemas.microsoft.com/office/drawing/2014/main" val="48595288"/>
                    </a:ext>
                  </a:extLst>
                </a:gridCol>
              </a:tblGrid>
              <a:tr h="343362">
                <a:tc>
                  <a:txBody>
                    <a:bodyPr/>
                    <a:lstStyle/>
                    <a:p>
                      <a:pPr algn="r"/>
                      <a:r>
                        <a:rPr lang="lt-LT" sz="1600" b="1" kern="1200" noProof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4 058,0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600" b="1" noProof="1"/>
                        <a:t>PSDF išlaidos 2025, mEUR </a:t>
                      </a:r>
                      <a:endParaRPr lang="lt-LT" sz="1600" b="1" i="0" noProof="1">
                        <a:latin typeface="Aptos SemiBold" panose="020B0004020202020204" pitchFamily="34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3194723"/>
                  </a:ext>
                </a:extLst>
              </a:tr>
              <a:tr h="343362">
                <a:tc>
                  <a:txBody>
                    <a:bodyPr/>
                    <a:lstStyle/>
                    <a:p>
                      <a:pPr algn="r"/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3 805,0 </a:t>
                      </a:r>
                      <a:endParaRPr lang="lt-LT" sz="1600" b="1" i="0" noProof="1">
                        <a:latin typeface="Aptos SemiBold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paskirstyta sutartims ir kitiems įsipareigojimams metų pradžioje</a:t>
                      </a:r>
                      <a:endParaRPr kumimoji="0" lang="lt-LT" sz="1600" b="1" i="0" u="none" strike="noStrike" kern="1200" cap="none" spc="0" normalizeH="0" baseline="0" noProof="1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 SemiBold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6819379"/>
                  </a:ext>
                </a:extLst>
              </a:tr>
              <a:tr h="343362">
                <a:tc>
                  <a:txBody>
                    <a:bodyPr/>
                    <a:lstStyle/>
                    <a:p>
                      <a:pPr algn="r"/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53,5</a:t>
                      </a:r>
                      <a:endParaRPr lang="lt-LT" sz="1600" b="1" i="0" noProof="1">
                        <a:latin typeface="Aptos SemiBold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I ketv</a:t>
                      </a:r>
                      <a:r>
                        <a:rPr lang="lt-LT" sz="1600" b="1" noProof="1">
                          <a:solidFill>
                            <a:prstClr val="black"/>
                          </a:solidFill>
                        </a:rPr>
                        <a:t>irčio</a:t>
                      </a:r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viršsutartinėms paslaugoms</a:t>
                      </a:r>
                      <a:endParaRPr kumimoji="0" lang="lt-LT" sz="1600" b="1" i="0" u="none" strike="noStrike" kern="1200" cap="none" spc="0" normalizeH="0" baseline="0" noProof="1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 SemiBold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7249357"/>
                  </a:ext>
                </a:extLst>
              </a:tr>
              <a:tr h="343362">
                <a:tc>
                  <a:txBody>
                    <a:bodyPr/>
                    <a:lstStyle/>
                    <a:p>
                      <a:pPr algn="r"/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50,5</a:t>
                      </a:r>
                      <a:endParaRPr lang="lt-LT" sz="1600" b="1" i="0" noProof="1">
                        <a:latin typeface="Aptos SemiBold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II ketv</a:t>
                      </a:r>
                      <a:r>
                        <a:rPr lang="lt-LT" sz="1600" b="1" noProof="1">
                          <a:solidFill>
                            <a:prstClr val="black"/>
                          </a:solidFill>
                        </a:rPr>
                        <a:t>irčio </a:t>
                      </a:r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viršsutartinėms paslaugoms</a:t>
                      </a:r>
                      <a:endParaRPr kumimoji="0" lang="lt-LT" sz="1600" b="1" i="0" u="none" strike="noStrike" kern="1200" cap="none" spc="0" normalizeH="0" baseline="0" noProof="1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 SemiBold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2307801"/>
                  </a:ext>
                </a:extLst>
              </a:tr>
              <a:tr h="343362">
                <a:tc>
                  <a:txBody>
                    <a:bodyPr/>
                    <a:lstStyle/>
                    <a:p>
                      <a:pPr algn="r"/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65,2</a:t>
                      </a:r>
                      <a:endParaRPr lang="lt-LT" sz="1600" b="1" i="0" noProof="1">
                        <a:latin typeface="Aptos SemiBold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skirta baziniams mokėjimams ir sutartims padidinti</a:t>
                      </a:r>
                      <a:endParaRPr kumimoji="0" lang="lt-LT" sz="1600" b="1" i="0" u="none" strike="noStrike" kern="1200" cap="none" spc="0" normalizeH="0" baseline="0" noProof="1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 SemiBold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518490"/>
                  </a:ext>
                </a:extLst>
              </a:tr>
              <a:tr h="343362">
                <a:tc>
                  <a:txBody>
                    <a:bodyPr/>
                    <a:lstStyle/>
                    <a:p>
                      <a:pPr algn="r"/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16,2</a:t>
                      </a:r>
                      <a:endParaRPr lang="lt-LT" sz="1600" b="1" i="0" noProof="1">
                        <a:latin typeface="Aptos SemiBold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numatomoms naujoms paslaugoms, baziniams mokėjimams</a:t>
                      </a:r>
                      <a:endParaRPr kumimoji="0" lang="lt-LT" sz="1600" b="1" i="0" u="none" strike="noStrike" kern="1200" cap="none" spc="0" normalizeH="0" baseline="0" noProof="1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 SemiBold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6661735"/>
                  </a:ext>
                </a:extLst>
              </a:tr>
              <a:tr h="343362">
                <a:tc>
                  <a:txBody>
                    <a:bodyPr/>
                    <a:lstStyle/>
                    <a:p>
                      <a:pPr algn="r"/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10,0</a:t>
                      </a:r>
                      <a:endParaRPr lang="lt-LT" sz="1600" b="1" i="0" noProof="1">
                        <a:latin typeface="Aptos SemiBold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GMPT paslaugoms</a:t>
                      </a:r>
                      <a:endParaRPr kumimoji="0" lang="lt-LT" sz="1600" b="1" i="0" u="none" strike="noStrike" kern="1200" cap="none" spc="0" normalizeH="0" baseline="0" noProof="1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 SemiBold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859681"/>
                  </a:ext>
                </a:extLst>
              </a:tr>
              <a:tr h="343362">
                <a:tc>
                  <a:txBody>
                    <a:bodyPr/>
                    <a:lstStyle/>
                    <a:p>
                      <a:pPr algn="r"/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4,2</a:t>
                      </a:r>
                      <a:endParaRPr lang="lt-LT" sz="1600" b="1" i="0" noProof="1">
                        <a:latin typeface="Aptos SemiBold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naujiems vaistams nuo 2025 m. lapkričio 1 d. kompensuoti</a:t>
                      </a:r>
                      <a:endParaRPr kumimoji="0" lang="lt-LT" sz="1600" b="1" i="0" u="none" strike="noStrike" kern="1200" cap="none" spc="0" normalizeH="0" baseline="0" noProof="1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 SemiBold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853739"/>
                  </a:ext>
                </a:extLst>
              </a:tr>
              <a:tr h="343362">
                <a:tc>
                  <a:txBody>
                    <a:bodyPr/>
                    <a:lstStyle/>
                    <a:p>
                      <a:pPr algn="r"/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28,0</a:t>
                      </a:r>
                      <a:endParaRPr lang="lt-LT" sz="1600" b="1" i="0" noProof="1">
                        <a:latin typeface="Aptos SemiBold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skubios pagalbos paslaugoms kompensuoti</a:t>
                      </a:r>
                      <a:endParaRPr kumimoji="0" lang="lt-LT" sz="1600" b="1" i="0" u="none" strike="noStrike" kern="1200" cap="none" spc="0" normalizeH="0" baseline="0" noProof="1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 SemiBold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896112"/>
                  </a:ext>
                </a:extLst>
              </a:tr>
              <a:tr h="343362">
                <a:tc>
                  <a:txBody>
                    <a:bodyPr/>
                    <a:lstStyle/>
                    <a:p>
                      <a:pPr algn="r"/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</a:t>
                      </a:r>
                      <a:r>
                        <a:rPr lang="lt-LT" sz="1600" b="1" noProof="1">
                          <a:solidFill>
                            <a:prstClr val="black"/>
                          </a:solidFill>
                        </a:rPr>
                        <a:t>93</a:t>
                      </a:r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,3 </a:t>
                      </a:r>
                      <a:endParaRPr lang="lt-LT" sz="1600" b="1" i="0" noProof="1">
                        <a:latin typeface="Aptos SemiBold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numatomoms III-IV ketv</a:t>
                      </a:r>
                      <a:r>
                        <a:rPr lang="lt-LT" sz="1600" b="1" noProof="1">
                          <a:solidFill>
                            <a:prstClr val="black"/>
                          </a:solidFill>
                        </a:rPr>
                        <a:t>irčių</a:t>
                      </a:r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viršsutartinėms paslaugoms</a:t>
                      </a:r>
                      <a:endParaRPr lang="lt-LT" sz="1600" b="1" i="0" noProof="1">
                        <a:solidFill>
                          <a:prstClr val="black"/>
                        </a:solidFill>
                        <a:latin typeface="Aptos SemiBold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5689151"/>
                  </a:ext>
                </a:extLst>
              </a:tr>
              <a:tr h="343362">
                <a:tc>
                  <a:txBody>
                    <a:bodyPr/>
                    <a:lstStyle/>
                    <a:p>
                      <a:pPr algn="r"/>
                      <a:r>
                        <a:rPr lang="lt-LT" sz="1600" b="1" noProof="1">
                          <a:solidFill>
                            <a:prstClr val="black"/>
                          </a:solidFill>
                        </a:rPr>
                        <a:t> -68,3 </a:t>
                      </a:r>
                      <a:endParaRPr lang="lt-LT" sz="1600" b="1" i="0" noProof="1">
                        <a:latin typeface="Aptos SemiBold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b="1" noProof="1">
                          <a:solidFill>
                            <a:prstClr val="black"/>
                          </a:solidFill>
                        </a:rPr>
                        <a:t>numatomas I-IV ketvirčių sutarčių nevykdymas</a:t>
                      </a:r>
                      <a:endParaRPr kumimoji="0" lang="lt-LT" sz="1600" b="1" i="0" u="none" strike="noStrike" kern="1200" cap="none" spc="0" normalizeH="0" baseline="0" noProof="1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 SemiBold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6564630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5BC4611-9A27-23D7-2219-6753A23520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387854"/>
              </p:ext>
            </p:extLst>
          </p:nvPr>
        </p:nvGraphicFramePr>
        <p:xfrm>
          <a:off x="1768740" y="5304103"/>
          <a:ext cx="7999764" cy="1373448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242056">
                  <a:extLst>
                    <a:ext uri="{9D8B030D-6E8A-4147-A177-3AD203B41FA5}">
                      <a16:colId xmlns:a16="http://schemas.microsoft.com/office/drawing/2014/main" val="2161029958"/>
                    </a:ext>
                  </a:extLst>
                </a:gridCol>
                <a:gridCol w="6757708">
                  <a:extLst>
                    <a:ext uri="{9D8B030D-6E8A-4147-A177-3AD203B41FA5}">
                      <a16:colId xmlns:a16="http://schemas.microsoft.com/office/drawing/2014/main" val="48595288"/>
                    </a:ext>
                  </a:extLst>
                </a:gridCol>
              </a:tblGrid>
              <a:tr h="343362">
                <a:tc>
                  <a:txBody>
                    <a:bodyPr/>
                    <a:lstStyle/>
                    <a:p>
                      <a:pPr algn="r"/>
                      <a:r>
                        <a:rPr lang="lt-LT" sz="1600" b="1" kern="1200" noProof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4 065,0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600" b="1" noProof="1"/>
                        <a:t>PSDF pajamos 2025, mEUR  </a:t>
                      </a:r>
                      <a:endParaRPr lang="lt-LT" sz="1600" b="1" i="0" noProof="1">
                        <a:latin typeface="Aptos SemiBold" panose="020B0004020202020204" pitchFamily="34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3194723"/>
                  </a:ext>
                </a:extLst>
              </a:tr>
              <a:tr h="343362">
                <a:tc>
                  <a:txBody>
                    <a:bodyPr/>
                    <a:lstStyle/>
                    <a:p>
                      <a:pPr algn="r"/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3 940,0 </a:t>
                      </a:r>
                      <a:endParaRPr lang="lt-LT" sz="1600" b="1" i="0" noProof="1">
                        <a:latin typeface="Aptos SemiBold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Seimo patvirtintas PSDF pajamų biudžetas</a:t>
                      </a:r>
                      <a:endParaRPr kumimoji="0" lang="lt-LT" sz="1600" b="1" i="0" u="none" strike="noStrike" kern="1200" cap="none" spc="0" normalizeH="0" baseline="0" noProof="1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 SemiBold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6819379"/>
                  </a:ext>
                </a:extLst>
              </a:tr>
              <a:tr h="343362">
                <a:tc>
                  <a:txBody>
                    <a:bodyPr/>
                    <a:lstStyle/>
                    <a:p>
                      <a:pPr algn="r"/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56,0</a:t>
                      </a:r>
                      <a:endParaRPr lang="lt-LT" sz="1600" b="1" i="0" noProof="1">
                        <a:latin typeface="Aptos SemiBold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viršplaninės pajamos per visus 2025 metus</a:t>
                      </a:r>
                      <a:endParaRPr kumimoji="0" lang="lt-LT" sz="1600" b="1" i="0" u="none" strike="noStrike" kern="1200" cap="none" spc="0" normalizeH="0" baseline="0" noProof="1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 SemiBold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7249357"/>
                  </a:ext>
                </a:extLst>
              </a:tr>
              <a:tr h="343362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69,0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600" b="1" u="none" strike="noStrike" kern="1200" cap="none" spc="0" normalizeH="0" baseline="0" noProof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maksimaliai leidžiama panaudoti PSDF rezervo suma</a:t>
                      </a:r>
                      <a:endParaRPr kumimoji="0" lang="lt-LT" sz="1600" b="1" i="0" u="none" strike="noStrike" kern="1200" cap="none" spc="0" normalizeH="0" baseline="0" noProof="1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 SemiBold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23078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8295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22768B-3845-EE02-A6BB-CD10EEF6E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avadinimas 3">
            <a:extLst>
              <a:ext uri="{FF2B5EF4-FFF2-40B4-BE49-F238E27FC236}">
                <a16:creationId xmlns:a16="http://schemas.microsoft.com/office/drawing/2014/main" id="{923B109E-1D8E-1A6C-C137-BDDF078FE202}"/>
              </a:ext>
            </a:extLst>
          </p:cNvPr>
          <p:cNvSpPr txBox="1">
            <a:spLocks/>
          </p:cNvSpPr>
          <p:nvPr/>
        </p:nvSpPr>
        <p:spPr>
          <a:xfrm>
            <a:off x="322026" y="180449"/>
            <a:ext cx="11147486" cy="94861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2800" b="1" noProof="1">
                <a:solidFill>
                  <a:srgbClr val="007456"/>
                </a:solidFill>
                <a:latin typeface="Aptos ExtraBold" panose="020B0004020202020204" pitchFamily="34" charset="0"/>
              </a:rPr>
              <a:t>Balansas tarp fondo pajamų ir išlaidų 2025 metais yra labai įtemptas.   </a:t>
            </a:r>
            <a:endParaRPr kumimoji="0" lang="lt-LT" sz="1050" b="0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ExtraBold" panose="020B0004020202020204" pitchFamily="34" charset="0"/>
              <a:ea typeface="+mj-ea"/>
              <a:cs typeface="+mj-cs"/>
            </a:endParaRPr>
          </a:p>
        </p:txBody>
      </p:sp>
      <p:sp>
        <p:nvSpPr>
          <p:cNvPr id="6" name="Skaidrės numerio vietos rezervavimo ženklas 2">
            <a:extLst>
              <a:ext uri="{FF2B5EF4-FFF2-40B4-BE49-F238E27FC236}">
                <a16:creationId xmlns:a16="http://schemas.microsoft.com/office/drawing/2014/main" id="{031EF557-D521-2352-3D16-CEDF2A1C16A2}"/>
              </a:ext>
            </a:extLst>
          </p:cNvPr>
          <p:cNvSpPr txBox="1">
            <a:spLocks/>
          </p:cNvSpPr>
          <p:nvPr/>
        </p:nvSpPr>
        <p:spPr>
          <a:xfrm>
            <a:off x="0" y="649761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lt-L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BAAA4D-86FA-4DBD-A8CC-35E900AD7158}" type="slidenum">
              <a:rPr kumimoji="0" lang="lt-LT" sz="1200" b="0" i="0" u="none" strike="noStrike" kern="1200" cap="none" spc="0" normalizeH="0" baseline="0" noProof="1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lt-LT" sz="1200" b="0" i="0" u="none" strike="noStrike" kern="1200" cap="none" spc="0" normalizeH="0" baseline="0" noProof="1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pic>
        <p:nvPicPr>
          <p:cNvPr id="14" name="Paveikslėlis 13" descr="Paveikslėlis, kuriame yra Grafika, grafinis dizainas, Šriftas, dizainas&#10;&#10;Automatiškai sugeneruotas aprašymas">
            <a:extLst>
              <a:ext uri="{FF2B5EF4-FFF2-40B4-BE49-F238E27FC236}">
                <a16:creationId xmlns:a16="http://schemas.microsoft.com/office/drawing/2014/main" id="{69E88B3E-4D0B-A212-9BF3-0C4BDD5287E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0725" y="6398623"/>
            <a:ext cx="459377" cy="45937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9A9AC9A-9724-EC5C-077F-4976B227593F}"/>
              </a:ext>
            </a:extLst>
          </p:cNvPr>
          <p:cNvSpPr txBox="1"/>
          <p:nvPr/>
        </p:nvSpPr>
        <p:spPr>
          <a:xfrm>
            <a:off x="1536192" y="1553754"/>
            <a:ext cx="95829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 sz="18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lt-LT" sz="2400" b="1" dirty="0">
                <a:solidFill>
                  <a:prstClr val="black"/>
                </a:solidFill>
                <a:latin typeface="Aptos" panose="02110004020202020204"/>
              </a:rPr>
              <a:t>2025 m. III ir IV ketvirčių </a:t>
            </a:r>
            <a:r>
              <a:rPr lang="lt-LT" sz="2400" b="1" dirty="0" err="1">
                <a:solidFill>
                  <a:prstClr val="black"/>
                </a:solidFill>
                <a:latin typeface="Aptos" panose="02110004020202020204"/>
              </a:rPr>
              <a:t>viršsutartinių</a:t>
            </a:r>
            <a:r>
              <a:rPr lang="lt-LT" sz="2400" b="1" dirty="0">
                <a:solidFill>
                  <a:prstClr val="black"/>
                </a:solidFill>
                <a:latin typeface="Aptos" panose="02110004020202020204"/>
              </a:rPr>
              <a:t> paslaugų apmokėjimas bus vykdomas </a:t>
            </a:r>
            <a:r>
              <a:rPr lang="lt-LT" sz="2400" b="1" dirty="0">
                <a:solidFill>
                  <a:srgbClr val="C00000"/>
                </a:solidFill>
                <a:latin typeface="Aptos" panose="02110004020202020204"/>
              </a:rPr>
              <a:t>tiksliai pagal galiojančią naują tvarką</a:t>
            </a:r>
            <a:r>
              <a:rPr lang="lt-LT" sz="2400" b="1" dirty="0">
                <a:solidFill>
                  <a:prstClr val="black"/>
                </a:solidFill>
                <a:latin typeface="Aptos" panose="02110004020202020204"/>
              </a:rPr>
              <a:t>. Įstaigų vadovų prašome užtikrinti, kad pirmiausiai paslaugos būtų teikiamos tiems, kam jų labiausiai reikia. </a:t>
            </a:r>
          </a:p>
          <a:p>
            <a:pPr lvl="0" algn="just">
              <a:defRPr sz="18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lt-LT" sz="2400" b="1" dirty="0">
              <a:solidFill>
                <a:prstClr val="black"/>
              </a:solidFill>
              <a:latin typeface="Aptos" panose="02110004020202020204"/>
            </a:endParaRPr>
          </a:p>
          <a:p>
            <a:pPr lvl="0" algn="just">
              <a:defRPr sz="18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lt-LT" sz="2400" b="1" dirty="0">
              <a:solidFill>
                <a:prstClr val="black"/>
              </a:solidFill>
              <a:latin typeface="Aptos" panose="02110004020202020204"/>
            </a:endParaRPr>
          </a:p>
          <a:p>
            <a:pPr lvl="0" algn="just">
              <a:defRPr sz="18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lt-LT" sz="2400" b="1" dirty="0">
                <a:solidFill>
                  <a:prstClr val="black"/>
                </a:solidFill>
                <a:latin typeface="Aptos" panose="02110004020202020204"/>
              </a:rPr>
              <a:t>Paslaugų apmokėjimo 2026 metais tvarką paruošime ir aptarsime su partneriais rugsėjį – spalį. </a:t>
            </a:r>
          </a:p>
          <a:p>
            <a:pPr lvl="0" algn="just">
              <a:defRPr sz="18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lt-LT" sz="2400" b="1" dirty="0">
              <a:solidFill>
                <a:prstClr val="black"/>
              </a:solidFill>
              <a:latin typeface="Aptos" panose="02110004020202020204"/>
            </a:endParaRPr>
          </a:p>
          <a:p>
            <a:pPr lvl="0" algn="just">
              <a:defRPr sz="18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lt-LT" sz="2400" b="1" dirty="0">
              <a:solidFill>
                <a:prstClr val="black"/>
              </a:solidFill>
              <a:latin typeface="Aptos" panose="02110004020202020204"/>
            </a:endParaRPr>
          </a:p>
          <a:p>
            <a:pPr lvl="0" algn="just">
              <a:defRPr sz="18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lt-LT" sz="2400" b="1" dirty="0">
                <a:solidFill>
                  <a:prstClr val="black"/>
                </a:solidFill>
                <a:latin typeface="Aptos" panose="02110004020202020204"/>
              </a:rPr>
              <a:t>Jeigu bus vykdomas paslaugų kainų indeksavimas, jis įsigalios nuo 2026-01-01.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F01C0CD-9031-433E-4E36-0681642DC6A3}"/>
              </a:ext>
            </a:extLst>
          </p:cNvPr>
          <p:cNvSpPr txBox="1"/>
          <p:nvPr/>
        </p:nvSpPr>
        <p:spPr>
          <a:xfrm>
            <a:off x="875991" y="1553754"/>
            <a:ext cx="777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454"/>
                </a:solidFill>
              </a:rPr>
              <a:t>◉</a:t>
            </a:r>
            <a:endParaRPr lang="en-US" sz="1400" dirty="0">
              <a:solidFill>
                <a:srgbClr val="007454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1BEAB7B-E10D-2C12-2AA1-1821CF6AF7AB}"/>
              </a:ext>
            </a:extLst>
          </p:cNvPr>
          <p:cNvSpPr txBox="1"/>
          <p:nvPr/>
        </p:nvSpPr>
        <p:spPr>
          <a:xfrm>
            <a:off x="875991" y="3791316"/>
            <a:ext cx="777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454"/>
                </a:solidFill>
              </a:rPr>
              <a:t>◉</a:t>
            </a:r>
            <a:endParaRPr lang="en-US" sz="1400" dirty="0">
              <a:solidFill>
                <a:srgbClr val="007454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756E4F9-4569-5070-9841-4DD0787B23D7}"/>
              </a:ext>
            </a:extLst>
          </p:cNvPr>
          <p:cNvSpPr txBox="1"/>
          <p:nvPr/>
        </p:nvSpPr>
        <p:spPr>
          <a:xfrm>
            <a:off x="875991" y="5195757"/>
            <a:ext cx="777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454"/>
                </a:solidFill>
              </a:rPr>
              <a:t>◉</a:t>
            </a:r>
            <a:endParaRPr lang="en-US" sz="1400" dirty="0">
              <a:solidFill>
                <a:srgbClr val="0074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995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797AA7-4DB7-E7C8-0233-0E5A9CEC5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FA06408-1B51-F5C0-4EEB-AF982E00AE04}"/>
              </a:ext>
            </a:extLst>
          </p:cNvPr>
          <p:cNvGraphicFramePr>
            <a:graphicFrameLocks noGrp="1"/>
          </p:cNvGraphicFramePr>
          <p:nvPr/>
        </p:nvGraphicFramePr>
        <p:xfrm>
          <a:off x="262890" y="270211"/>
          <a:ext cx="9732645" cy="6496847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5470936">
                  <a:extLst>
                    <a:ext uri="{9D8B030D-6E8A-4147-A177-3AD203B41FA5}">
                      <a16:colId xmlns:a16="http://schemas.microsoft.com/office/drawing/2014/main" val="3757982848"/>
                    </a:ext>
                  </a:extLst>
                </a:gridCol>
                <a:gridCol w="963062">
                  <a:extLst>
                    <a:ext uri="{9D8B030D-6E8A-4147-A177-3AD203B41FA5}">
                      <a16:colId xmlns:a16="http://schemas.microsoft.com/office/drawing/2014/main" val="4092614296"/>
                    </a:ext>
                  </a:extLst>
                </a:gridCol>
                <a:gridCol w="865486">
                  <a:extLst>
                    <a:ext uri="{9D8B030D-6E8A-4147-A177-3AD203B41FA5}">
                      <a16:colId xmlns:a16="http://schemas.microsoft.com/office/drawing/2014/main" val="3058479514"/>
                    </a:ext>
                  </a:extLst>
                </a:gridCol>
                <a:gridCol w="865486">
                  <a:extLst>
                    <a:ext uri="{9D8B030D-6E8A-4147-A177-3AD203B41FA5}">
                      <a16:colId xmlns:a16="http://schemas.microsoft.com/office/drawing/2014/main" val="3656673958"/>
                    </a:ext>
                  </a:extLst>
                </a:gridCol>
                <a:gridCol w="892703">
                  <a:extLst>
                    <a:ext uri="{9D8B030D-6E8A-4147-A177-3AD203B41FA5}">
                      <a16:colId xmlns:a16="http://schemas.microsoft.com/office/drawing/2014/main" val="2642803191"/>
                    </a:ext>
                  </a:extLst>
                </a:gridCol>
                <a:gridCol w="674972">
                  <a:extLst>
                    <a:ext uri="{9D8B030D-6E8A-4147-A177-3AD203B41FA5}">
                      <a16:colId xmlns:a16="http://schemas.microsoft.com/office/drawing/2014/main" val="445250876"/>
                    </a:ext>
                  </a:extLst>
                </a:gridCol>
              </a:tblGrid>
              <a:tr h="499757">
                <a:tc>
                  <a:txBody>
                    <a:bodyPr/>
                    <a:lstStyle/>
                    <a:p>
                      <a:pPr algn="ctr"/>
                      <a:r>
                        <a:rPr lang="lt-LT" sz="1600">
                          <a:latin typeface="Aptos ExtraBold" panose="020B0004020202020204" pitchFamily="34" charset="0"/>
                        </a:rPr>
                        <a:t>Planuojama paslaugų apmokėjimo tvarka</a:t>
                      </a:r>
                      <a:endParaRPr lang="en-GB" sz="16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>
                          <a:latin typeface="Aptos SemiBold" panose="020B0004020202020204" pitchFamily="34" charset="0"/>
                        </a:rPr>
                        <a:t>Sutartinės paslaugos</a:t>
                      </a:r>
                      <a:endParaRPr lang="en-GB" sz="1200">
                        <a:latin typeface="Aptos SemiBold" panose="020B00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>
                          <a:solidFill>
                            <a:srgbClr val="C00000"/>
                          </a:solidFill>
                          <a:latin typeface="Aptos ExtraBold" panose="020B0004020202020204" pitchFamily="34" charset="0"/>
                        </a:rPr>
                        <a:t>A</a:t>
                      </a:r>
                      <a:r>
                        <a:rPr lang="lt-LT" sz="1200">
                          <a:latin typeface="Aptos SemiBold" panose="020B0004020202020204" pitchFamily="34" charset="0"/>
                        </a:rPr>
                        <a:t> po ketvirčio</a:t>
                      </a:r>
                      <a:endParaRPr lang="en-GB" sz="1200">
                        <a:latin typeface="Aptos Semi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200">
                          <a:solidFill>
                            <a:srgbClr val="C00000"/>
                          </a:solidFill>
                          <a:latin typeface="Aptos ExtraBold" panose="020B0004020202020204" pitchFamily="34" charset="0"/>
                        </a:rPr>
                        <a:t>B</a:t>
                      </a:r>
                      <a:r>
                        <a:rPr lang="lt-LT" sz="1200">
                          <a:latin typeface="Aptos SemiBold" panose="020B0004020202020204" pitchFamily="34" charset="0"/>
                        </a:rPr>
                        <a:t> po ketvirčio</a:t>
                      </a:r>
                      <a:endParaRPr lang="en-GB" sz="1200">
                        <a:latin typeface="Aptos Semi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200">
                          <a:solidFill>
                            <a:srgbClr val="C00000"/>
                          </a:solidFill>
                          <a:latin typeface="Aptos ExtraBold" panose="020B0004020202020204" pitchFamily="34" charset="0"/>
                        </a:rPr>
                        <a:t>C</a:t>
                      </a:r>
                      <a:r>
                        <a:rPr lang="lt-LT" sz="1200">
                          <a:latin typeface="Aptos SemiBold" panose="020B0004020202020204" pitchFamily="34" charset="0"/>
                        </a:rPr>
                        <a:t> po ketvirčio</a:t>
                      </a:r>
                      <a:endParaRPr lang="en-GB" sz="1200">
                        <a:latin typeface="Aptos Semi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200">
                          <a:solidFill>
                            <a:srgbClr val="C00000"/>
                          </a:solidFill>
                          <a:latin typeface="Aptos ExtraBold" panose="020B0004020202020204" pitchFamily="34" charset="0"/>
                        </a:rPr>
                        <a:t>D</a:t>
                      </a:r>
                      <a:r>
                        <a:rPr lang="lt-LT" sz="1200">
                          <a:latin typeface="Aptos SemiBold" panose="020B0004020202020204" pitchFamily="34" charset="0"/>
                        </a:rPr>
                        <a:t> po metų</a:t>
                      </a:r>
                      <a:endParaRPr lang="en-GB" sz="1200">
                        <a:latin typeface="Aptos SemiBold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8834447"/>
                  </a:ext>
                </a:extLst>
              </a:tr>
              <a:tr h="352770">
                <a:tc>
                  <a:txBody>
                    <a:bodyPr/>
                    <a:lstStyle/>
                    <a:p>
                      <a:r>
                        <a:rPr lang="lt-LT" sz="1600">
                          <a:solidFill>
                            <a:schemeClr val="tx1"/>
                          </a:solidFill>
                          <a:latin typeface="Aptos SemiBold" panose="020B0004020202020204" pitchFamily="34" charset="0"/>
                        </a:rPr>
                        <a:t>Prioritetinės konsultacijos</a:t>
                      </a:r>
                      <a:endParaRPr lang="en-GB" sz="1600">
                        <a:solidFill>
                          <a:schemeClr val="tx1"/>
                        </a:solidFill>
                        <a:latin typeface="Aptos SemiBold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latin typeface="Aptos ExtraBold" panose="020B0004020202020204" pitchFamily="34" charset="0"/>
                        </a:rPr>
                        <a:t>100</a:t>
                      </a:r>
                      <a:r>
                        <a:rPr lang="en-GB" sz="1400">
                          <a:latin typeface="Aptos ExtraBold" panose="020B0004020202020204" pitchFamily="34" charset="0"/>
                        </a:rPr>
                        <a:t>%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latin typeface="Aptos ExtraBold" panose="020B0004020202020204" pitchFamily="34" charset="0"/>
                        </a:rPr>
                        <a:t>100</a:t>
                      </a:r>
                      <a:r>
                        <a:rPr lang="en-GB" sz="1400">
                          <a:latin typeface="Aptos ExtraBold" panose="020B0004020202020204" pitchFamily="34" charset="0"/>
                        </a:rPr>
                        <a:t>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1337060"/>
                  </a:ext>
                </a:extLst>
              </a:tr>
              <a:tr h="352770">
                <a:tc>
                  <a:txBody>
                    <a:bodyPr/>
                    <a:lstStyle/>
                    <a:p>
                      <a:r>
                        <a:rPr lang="lt-LT" sz="1600">
                          <a:solidFill>
                            <a:schemeClr val="tx1"/>
                          </a:solidFill>
                          <a:latin typeface="Aptos SemiBold" panose="020B0004020202020204" pitchFamily="34" charset="0"/>
                        </a:rPr>
                        <a:t>Išplėstinės, išsamios konsultacijos,</a:t>
                      </a:r>
                      <a:r>
                        <a:rPr lang="en-GB" sz="1600">
                          <a:solidFill>
                            <a:schemeClr val="tx1"/>
                          </a:solidFill>
                          <a:latin typeface="Aptos SemiBold" panose="020B0004020202020204" pitchFamily="34" charset="0"/>
                        </a:rPr>
                        <a:t> </a:t>
                      </a:r>
                      <a:r>
                        <a:rPr lang="en-GB" sz="1400">
                          <a:solidFill>
                            <a:schemeClr val="tx1"/>
                          </a:solidFill>
                          <a:latin typeface="Aptos SemiBold" panose="020B0004020202020204" pitchFamily="34" charset="0"/>
                        </a:rPr>
                        <a:t>ambulatorin</a:t>
                      </a:r>
                      <a:r>
                        <a:rPr lang="lt-LT" sz="1400">
                          <a:solidFill>
                            <a:schemeClr val="tx1"/>
                          </a:solidFill>
                          <a:latin typeface="Aptos SemiBold" panose="020B0004020202020204" pitchFamily="34" charset="0"/>
                        </a:rPr>
                        <a:t>ė</a:t>
                      </a:r>
                      <a:r>
                        <a:rPr lang="en-GB" sz="1400">
                          <a:solidFill>
                            <a:schemeClr val="tx1"/>
                          </a:solidFill>
                          <a:latin typeface="Aptos SemiBold" panose="020B0004020202020204" pitchFamily="34" charset="0"/>
                        </a:rPr>
                        <a:t> chirurgija</a:t>
                      </a:r>
                      <a:endParaRPr lang="en-GB" sz="1600">
                        <a:solidFill>
                          <a:schemeClr val="tx1"/>
                        </a:solidFill>
                        <a:latin typeface="Aptos SemiBold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latin typeface="Aptos ExtraBold" panose="020B0004020202020204" pitchFamily="34" charset="0"/>
                        </a:rPr>
                        <a:t>100</a:t>
                      </a:r>
                      <a:r>
                        <a:rPr lang="en-GB" sz="1400">
                          <a:latin typeface="Aptos ExtraBold" panose="020B0004020202020204" pitchFamily="34" charset="0"/>
                        </a:rPr>
                        <a:t>%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latin typeface="Aptos ExtraBold" panose="020B0004020202020204" pitchFamily="34" charset="0"/>
                        </a:rPr>
                        <a:t>100</a:t>
                      </a:r>
                      <a:r>
                        <a:rPr lang="en-GB" sz="1400">
                          <a:latin typeface="Aptos ExtraBold" panose="020B0004020202020204" pitchFamily="34" charset="0"/>
                        </a:rPr>
                        <a:t>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solidFill>
                          <a:srgbClr val="C00000"/>
                        </a:solidFill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355267"/>
                  </a:ext>
                </a:extLst>
              </a:tr>
              <a:tr h="352770">
                <a:tc>
                  <a:txBody>
                    <a:bodyPr/>
                    <a:lstStyle/>
                    <a:p>
                      <a:r>
                        <a:rPr lang="en-GB" sz="1600">
                          <a:solidFill>
                            <a:schemeClr val="tx1"/>
                          </a:solidFill>
                          <a:latin typeface="Aptos SemiBold" panose="020B0004020202020204" pitchFamily="34" charset="0"/>
                        </a:rPr>
                        <a:t>K</a:t>
                      </a:r>
                      <a:r>
                        <a:rPr lang="lt-LT" sz="1600">
                          <a:solidFill>
                            <a:schemeClr val="tx1"/>
                          </a:solidFill>
                          <a:latin typeface="Aptos SemiBold" panose="020B0004020202020204" pitchFamily="34" charset="0"/>
                        </a:rPr>
                        <a:t>itos k</a:t>
                      </a:r>
                      <a:r>
                        <a:rPr lang="en-GB" sz="1600">
                          <a:solidFill>
                            <a:schemeClr val="tx1"/>
                          </a:solidFill>
                          <a:latin typeface="Aptos SemiBold" panose="020B0004020202020204" pitchFamily="34" charset="0"/>
                        </a:rPr>
                        <a:t>onsultacijos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latin typeface="Aptos ExtraBold" panose="020B0004020202020204" pitchFamily="34" charset="0"/>
                        </a:rPr>
                        <a:t>100</a:t>
                      </a:r>
                      <a:r>
                        <a:rPr lang="en-GB" sz="1400">
                          <a:latin typeface="Aptos ExtraBold" panose="020B0004020202020204" pitchFamily="34" charset="0"/>
                        </a:rPr>
                        <a:t>%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>
                        <a:solidFill>
                          <a:srgbClr val="C00000"/>
                        </a:solidFill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400">
                          <a:solidFill>
                            <a:srgbClr val="C00000"/>
                          </a:solidFill>
                          <a:latin typeface="Aptos ExtraBold" panose="020B0004020202020204" pitchFamily="34" charset="0"/>
                        </a:rPr>
                        <a:t>7</a:t>
                      </a:r>
                      <a:r>
                        <a:rPr lang="en-GB" sz="1400">
                          <a:solidFill>
                            <a:srgbClr val="C00000"/>
                          </a:solidFill>
                          <a:latin typeface="Aptos ExtraBold" panose="020B0004020202020204" pitchFamily="34" charset="0"/>
                        </a:rPr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2144621"/>
                  </a:ext>
                </a:extLst>
              </a:tr>
              <a:tr h="3527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>
                          <a:solidFill>
                            <a:schemeClr val="tx1"/>
                          </a:solidFill>
                          <a:latin typeface="Aptos SemiBold" panose="020B0004020202020204" pitchFamily="34" charset="0"/>
                        </a:rPr>
                        <a:t>Skubiosios medicinos pagalbos ir stebėjimo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latin typeface="Aptos ExtraBold" panose="020B0004020202020204" pitchFamily="34" charset="0"/>
                        </a:rPr>
                        <a:t>100</a:t>
                      </a:r>
                      <a:r>
                        <a:rPr lang="en-GB" sz="1400">
                          <a:latin typeface="Aptos ExtraBold" panose="020B0004020202020204" pitchFamily="34" charset="0"/>
                        </a:rPr>
                        <a:t>%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latin typeface="Aptos ExtraBold" panose="020B0004020202020204" pitchFamily="34" charset="0"/>
                        </a:rPr>
                        <a:t>100</a:t>
                      </a:r>
                      <a:r>
                        <a:rPr lang="en-GB" sz="1400">
                          <a:latin typeface="Aptos ExtraBold" panose="020B0004020202020204" pitchFamily="34" charset="0"/>
                        </a:rPr>
                        <a:t>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7148689"/>
                  </a:ext>
                </a:extLst>
              </a:tr>
              <a:tr h="3527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>
                          <a:solidFill>
                            <a:schemeClr val="tx1"/>
                          </a:solidFill>
                          <a:latin typeface="Aptos SemiBold" panose="020B0004020202020204" pitchFamily="34" charset="0"/>
                        </a:rPr>
                        <a:t>Dienos stacionaro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latin typeface="Aptos ExtraBold" panose="020B0004020202020204" pitchFamily="34" charset="0"/>
                        </a:rPr>
                        <a:t>100</a:t>
                      </a:r>
                      <a:r>
                        <a:rPr lang="en-GB" sz="1400">
                          <a:latin typeface="Aptos ExtraBold" panose="020B0004020202020204" pitchFamily="34" charset="0"/>
                        </a:rPr>
                        <a:t>%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solidFill>
                            <a:srgbClr val="C00000"/>
                          </a:solidFill>
                          <a:latin typeface="Aptos ExtraBold" panose="020B0004020202020204" pitchFamily="34" charset="0"/>
                        </a:rPr>
                        <a:t>10</a:t>
                      </a:r>
                      <a:r>
                        <a:rPr lang="en-GB" sz="1400">
                          <a:solidFill>
                            <a:srgbClr val="C00000"/>
                          </a:solidFill>
                          <a:latin typeface="Aptos ExtraBold" panose="020B0004020202020204" pitchFamily="34" charset="0"/>
                        </a:rPr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8484611"/>
                  </a:ext>
                </a:extLst>
              </a:tr>
              <a:tr h="3527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>
                          <a:solidFill>
                            <a:schemeClr val="tx1"/>
                          </a:solidFill>
                          <a:latin typeface="Aptos SemiBold" panose="020B0004020202020204" pitchFamily="34" charset="0"/>
                        </a:rPr>
                        <a:t>Dienos chirurgijos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latin typeface="Aptos ExtraBold" panose="020B0004020202020204" pitchFamily="34" charset="0"/>
                        </a:rPr>
                        <a:t>100</a:t>
                      </a:r>
                      <a:r>
                        <a:rPr lang="en-GB" sz="1400">
                          <a:latin typeface="Aptos ExtraBold" panose="020B0004020202020204" pitchFamily="34" charset="0"/>
                        </a:rPr>
                        <a:t>%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solidFill>
                            <a:srgbClr val="C00000"/>
                          </a:solidFill>
                          <a:latin typeface="Aptos ExtraBold" panose="020B0004020202020204" pitchFamily="34" charset="0"/>
                        </a:rPr>
                        <a:t>10</a:t>
                      </a:r>
                      <a:r>
                        <a:rPr lang="en-GB" sz="1400">
                          <a:solidFill>
                            <a:srgbClr val="C00000"/>
                          </a:solidFill>
                          <a:latin typeface="Aptos ExtraBold" panose="020B0004020202020204" pitchFamily="34" charset="0"/>
                        </a:rPr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0437593"/>
                  </a:ext>
                </a:extLst>
              </a:tr>
              <a:tr h="352770">
                <a:tc>
                  <a:txBody>
                    <a:bodyPr/>
                    <a:lstStyle/>
                    <a:p>
                      <a:r>
                        <a:rPr lang="lt-LT" sz="1600">
                          <a:solidFill>
                            <a:schemeClr val="tx1"/>
                          </a:solidFill>
                          <a:latin typeface="Aptos SemiBold" panose="020B0004020202020204" pitchFamily="34" charset="0"/>
                        </a:rPr>
                        <a:t>Prioritetinės stacionarinės </a:t>
                      </a:r>
                      <a:endParaRPr lang="en-GB" sz="1600">
                        <a:solidFill>
                          <a:schemeClr val="tx1"/>
                        </a:solidFill>
                        <a:latin typeface="Aptos SemiBold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latin typeface="Aptos ExtraBold" panose="020B0004020202020204" pitchFamily="34" charset="0"/>
                        </a:rPr>
                        <a:t>100</a:t>
                      </a:r>
                      <a:r>
                        <a:rPr lang="en-GB" sz="1400">
                          <a:latin typeface="Aptos ExtraBold" panose="020B0004020202020204" pitchFamily="34" charset="0"/>
                        </a:rPr>
                        <a:t>%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latin typeface="Aptos ExtraBold" panose="020B0004020202020204" pitchFamily="34" charset="0"/>
                        </a:rPr>
                        <a:t>100</a:t>
                      </a:r>
                      <a:r>
                        <a:rPr lang="en-GB" sz="1400">
                          <a:latin typeface="Aptos ExtraBold" panose="020B0004020202020204" pitchFamily="34" charset="0"/>
                        </a:rPr>
                        <a:t>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194421"/>
                  </a:ext>
                </a:extLst>
              </a:tr>
              <a:tr h="3527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>
                          <a:solidFill>
                            <a:schemeClr val="tx1"/>
                          </a:solidFill>
                          <a:latin typeface="Aptos SemiBold" panose="020B0004020202020204" pitchFamily="34" charset="0"/>
                        </a:rPr>
                        <a:t>Stacionarinės paslaugos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latin typeface="Aptos ExtraBold" panose="020B0004020202020204" pitchFamily="34" charset="0"/>
                        </a:rPr>
                        <a:t>100</a:t>
                      </a:r>
                      <a:r>
                        <a:rPr lang="en-GB" sz="1400">
                          <a:latin typeface="Aptos ExtraBold" panose="020B0004020202020204" pitchFamily="34" charset="0"/>
                        </a:rPr>
                        <a:t>%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>
                          <a:solidFill>
                            <a:srgbClr val="C00000"/>
                          </a:solidFill>
                          <a:latin typeface="Aptos ExtraBold" panose="020B0004020202020204" pitchFamily="34" charset="0"/>
                        </a:rPr>
                        <a:t>30%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7622637"/>
                  </a:ext>
                </a:extLst>
              </a:tr>
              <a:tr h="352770">
                <a:tc>
                  <a:txBody>
                    <a:bodyPr/>
                    <a:lstStyle/>
                    <a:p>
                      <a:r>
                        <a:rPr lang="lt-LT" sz="1600">
                          <a:solidFill>
                            <a:schemeClr val="tx1"/>
                          </a:solidFill>
                          <a:latin typeface="Aptos SemiBold" panose="020B0004020202020204" pitchFamily="34" charset="0"/>
                        </a:rPr>
                        <a:t>Slaugos dėl cukrinio diabeto </a:t>
                      </a:r>
                      <a:endParaRPr lang="en-GB" sz="1600">
                        <a:solidFill>
                          <a:schemeClr val="tx1"/>
                        </a:solidFill>
                        <a:latin typeface="Aptos SemiBold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latin typeface="Aptos ExtraBold" panose="020B0004020202020204" pitchFamily="34" charset="0"/>
                        </a:rPr>
                        <a:t>100</a:t>
                      </a:r>
                      <a:r>
                        <a:rPr lang="en-GB" sz="1400">
                          <a:latin typeface="Aptos ExtraBold" panose="020B0004020202020204" pitchFamily="34" charset="0"/>
                        </a:rPr>
                        <a:t>%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latin typeface="Aptos ExtraBold" panose="020B0004020202020204" pitchFamily="34" charset="0"/>
                        </a:rPr>
                        <a:t>100</a:t>
                      </a:r>
                      <a:r>
                        <a:rPr lang="en-GB" sz="1400">
                          <a:latin typeface="Aptos ExtraBold" panose="020B0004020202020204" pitchFamily="34" charset="0"/>
                        </a:rPr>
                        <a:t>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0728994"/>
                  </a:ext>
                </a:extLst>
              </a:tr>
              <a:tr h="352770">
                <a:tc>
                  <a:txBody>
                    <a:bodyPr/>
                    <a:lstStyle/>
                    <a:p>
                      <a:r>
                        <a:rPr lang="lt-LT" sz="1600">
                          <a:solidFill>
                            <a:schemeClr val="tx1"/>
                          </a:solidFill>
                          <a:latin typeface="Aptos SemiBold" panose="020B0004020202020204" pitchFamily="34" charset="0"/>
                        </a:rPr>
                        <a:t>Ambulatorinės slaugos ir paliatyviosios pagalbos </a:t>
                      </a:r>
                      <a:endParaRPr lang="en-GB" sz="1600">
                        <a:solidFill>
                          <a:schemeClr val="tx1"/>
                        </a:solidFill>
                        <a:latin typeface="Aptos SemiBold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latin typeface="Aptos ExtraBold" panose="020B0004020202020204" pitchFamily="34" charset="0"/>
                        </a:rPr>
                        <a:t>100</a:t>
                      </a:r>
                      <a:r>
                        <a:rPr lang="en-GB" sz="1400">
                          <a:latin typeface="Aptos ExtraBold" panose="020B0004020202020204" pitchFamily="34" charset="0"/>
                        </a:rPr>
                        <a:t>%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latin typeface="Aptos ExtraBold" panose="020B0004020202020204" pitchFamily="34" charset="0"/>
                        </a:rPr>
                        <a:t>100</a:t>
                      </a:r>
                      <a:r>
                        <a:rPr lang="en-GB" sz="1400">
                          <a:latin typeface="Aptos ExtraBold" panose="020B0004020202020204" pitchFamily="34" charset="0"/>
                        </a:rPr>
                        <a:t>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5407644"/>
                  </a:ext>
                </a:extLst>
              </a:tr>
              <a:tr h="352770">
                <a:tc>
                  <a:txBody>
                    <a:bodyPr/>
                    <a:lstStyle/>
                    <a:p>
                      <a:r>
                        <a:rPr lang="lt-LT" sz="1600">
                          <a:solidFill>
                            <a:schemeClr val="tx1"/>
                          </a:solidFill>
                          <a:latin typeface="Aptos SemiBold" panose="020B0004020202020204" pitchFamily="34" charset="0"/>
                        </a:rPr>
                        <a:t>Stacionarinės slaugos ir paliatyviosios  pagalbos </a:t>
                      </a:r>
                      <a:endParaRPr lang="en-GB" sz="1600">
                        <a:solidFill>
                          <a:schemeClr val="tx1"/>
                        </a:solidFill>
                        <a:latin typeface="Aptos SemiBold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latin typeface="Aptos ExtraBold" panose="020B0004020202020204" pitchFamily="34" charset="0"/>
                        </a:rPr>
                        <a:t>100</a:t>
                      </a:r>
                      <a:r>
                        <a:rPr lang="en-GB" sz="1400">
                          <a:latin typeface="Aptos ExtraBold" panose="020B0004020202020204" pitchFamily="34" charset="0"/>
                        </a:rPr>
                        <a:t>%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latin typeface="Aptos ExtraBold" panose="020B0004020202020204" pitchFamily="34" charset="0"/>
                        </a:rPr>
                        <a:t>100</a:t>
                      </a:r>
                      <a:r>
                        <a:rPr lang="en-GB" sz="1400">
                          <a:latin typeface="Aptos ExtraBold" panose="020B0004020202020204" pitchFamily="34" charset="0"/>
                        </a:rPr>
                        <a:t>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>
                        <a:solidFill>
                          <a:srgbClr val="C00000"/>
                        </a:solidFill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1984529"/>
                  </a:ext>
                </a:extLst>
              </a:tr>
              <a:tr h="3527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>
                          <a:solidFill>
                            <a:schemeClr val="tx1"/>
                          </a:solidFill>
                          <a:latin typeface="Aptos SemiBold" panose="020B0004020202020204" pitchFamily="34" charset="0"/>
                        </a:rPr>
                        <a:t>Prioritetinė stacionarinė reabilitacija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latin typeface="Aptos ExtraBold" panose="020B0004020202020204" pitchFamily="34" charset="0"/>
                        </a:rPr>
                        <a:t>100</a:t>
                      </a:r>
                      <a:r>
                        <a:rPr lang="en-GB" sz="1400">
                          <a:latin typeface="Aptos ExtraBold" panose="020B0004020202020204" pitchFamily="34" charset="0"/>
                        </a:rPr>
                        <a:t>%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latin typeface="Aptos ExtraBold" panose="020B0004020202020204" pitchFamily="34" charset="0"/>
                        </a:rPr>
                        <a:t>100</a:t>
                      </a:r>
                      <a:r>
                        <a:rPr lang="en-GB" sz="1400">
                          <a:latin typeface="Aptos ExtraBold" panose="020B0004020202020204" pitchFamily="34" charset="0"/>
                        </a:rPr>
                        <a:t>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1233408"/>
                  </a:ext>
                </a:extLst>
              </a:tr>
              <a:tr h="3527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>
                          <a:solidFill>
                            <a:schemeClr val="tx1"/>
                          </a:solidFill>
                          <a:latin typeface="Aptos SemiBold" panose="020B0004020202020204" pitchFamily="34" charset="0"/>
                        </a:rPr>
                        <a:t>Pradinė ir ambulatorinė medicininė reabilitacija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latin typeface="Aptos ExtraBold" panose="020B0004020202020204" pitchFamily="34" charset="0"/>
                        </a:rPr>
                        <a:t>100</a:t>
                      </a:r>
                      <a:r>
                        <a:rPr lang="en-GB" sz="1400">
                          <a:latin typeface="Aptos ExtraBold" panose="020B0004020202020204" pitchFamily="34" charset="0"/>
                        </a:rPr>
                        <a:t>%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solidFill>
                            <a:srgbClr val="C00000"/>
                          </a:solidFill>
                          <a:latin typeface="Aptos ExtraBold" panose="020B0004020202020204" pitchFamily="34" charset="0"/>
                        </a:rPr>
                        <a:t>10</a:t>
                      </a:r>
                      <a:r>
                        <a:rPr lang="en-GB" sz="1400">
                          <a:solidFill>
                            <a:srgbClr val="C00000"/>
                          </a:solidFill>
                          <a:latin typeface="Aptos ExtraBold" panose="020B0004020202020204" pitchFamily="34" charset="0"/>
                        </a:rPr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86023660"/>
                  </a:ext>
                </a:extLst>
              </a:tr>
              <a:tr h="3527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>
                          <a:solidFill>
                            <a:schemeClr val="tx1"/>
                          </a:solidFill>
                          <a:latin typeface="Aptos SemiBold" panose="020B0004020202020204" pitchFamily="34" charset="0"/>
                        </a:rPr>
                        <a:t>Kita stacionarinė reabilitacija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latin typeface="Aptos ExtraBold" panose="020B0004020202020204" pitchFamily="34" charset="0"/>
                        </a:rPr>
                        <a:t>100</a:t>
                      </a:r>
                      <a:r>
                        <a:rPr lang="en-GB" sz="1400">
                          <a:latin typeface="Aptos ExtraBold" panose="020B0004020202020204" pitchFamily="34" charset="0"/>
                        </a:rPr>
                        <a:t>%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solidFill>
                            <a:srgbClr val="C00000"/>
                          </a:solidFill>
                          <a:latin typeface="Aptos ExtraBold" panose="020B0004020202020204" pitchFamily="34" charset="0"/>
                        </a:rPr>
                        <a:t>7</a:t>
                      </a:r>
                      <a:r>
                        <a:rPr lang="en-GB" sz="1400">
                          <a:solidFill>
                            <a:srgbClr val="C00000"/>
                          </a:solidFill>
                          <a:latin typeface="Aptos ExtraBold" panose="020B0004020202020204" pitchFamily="34" charset="0"/>
                        </a:rPr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01117333"/>
                  </a:ext>
                </a:extLst>
              </a:tr>
              <a:tr h="3527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>
                          <a:solidFill>
                            <a:schemeClr val="tx1"/>
                          </a:solidFill>
                          <a:latin typeface="Aptos SemiBold" panose="020B0004020202020204" pitchFamily="34" charset="0"/>
                        </a:rPr>
                        <a:t>Psichosocialinė reabilitacija</a:t>
                      </a:r>
                      <a:r>
                        <a:rPr lang="en-GB" sz="1600">
                          <a:solidFill>
                            <a:schemeClr val="tx1"/>
                          </a:solidFill>
                          <a:latin typeface="Aptos SemiBold" panose="020B0004020202020204" pitchFamily="34" charset="0"/>
                        </a:rPr>
                        <a:t>: </a:t>
                      </a:r>
                      <a:r>
                        <a:rPr lang="lt-LT" sz="1600">
                          <a:solidFill>
                            <a:schemeClr val="tx1"/>
                          </a:solidFill>
                          <a:latin typeface="Aptos SemiBold" panose="020B0004020202020204" pitchFamily="34" charset="0"/>
                        </a:rPr>
                        <a:t>ambulatorinė</a:t>
                      </a:r>
                      <a:r>
                        <a:rPr lang="en-GB" sz="1600">
                          <a:solidFill>
                            <a:schemeClr val="tx1"/>
                          </a:solidFill>
                          <a:latin typeface="Aptos SemiBold" panose="020B0004020202020204" pitchFamily="34" charset="0"/>
                        </a:rPr>
                        <a:t> ir </a:t>
                      </a:r>
                      <a:r>
                        <a:rPr lang="lt-LT" sz="1600">
                          <a:solidFill>
                            <a:schemeClr val="tx1"/>
                          </a:solidFill>
                          <a:latin typeface="Aptos SemiBold" panose="020B0004020202020204" pitchFamily="34" charset="0"/>
                        </a:rPr>
                        <a:t> stacionarinė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latin typeface="Aptos ExtraBold" panose="020B0004020202020204" pitchFamily="34" charset="0"/>
                        </a:rPr>
                        <a:t>100</a:t>
                      </a:r>
                      <a:r>
                        <a:rPr lang="en-GB" sz="1400">
                          <a:latin typeface="Aptos ExtraBold" panose="020B0004020202020204" pitchFamily="34" charset="0"/>
                        </a:rPr>
                        <a:t>%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latin typeface="Aptos ExtraBold" panose="020B0004020202020204" pitchFamily="34" charset="0"/>
                        </a:rPr>
                        <a:t>100</a:t>
                      </a:r>
                      <a:r>
                        <a:rPr lang="en-GB" sz="1400">
                          <a:latin typeface="Aptos ExtraBold" panose="020B0004020202020204" pitchFamily="34" charset="0"/>
                        </a:rPr>
                        <a:t>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0314660"/>
                  </a:ext>
                </a:extLst>
              </a:tr>
              <a:tr h="3527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>
                          <a:solidFill>
                            <a:schemeClr val="tx1"/>
                          </a:solidFill>
                          <a:latin typeface="Aptos SemiBold" panose="020B0004020202020204" pitchFamily="34" charset="0"/>
                        </a:rPr>
                        <a:t>KT, MRT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latin typeface="Aptos ExtraBold" panose="020B0004020202020204" pitchFamily="34" charset="0"/>
                        </a:rPr>
                        <a:t>100</a:t>
                      </a:r>
                      <a:r>
                        <a:rPr lang="en-GB" sz="1400">
                          <a:latin typeface="Aptos ExtraBold" panose="020B0004020202020204" pitchFamily="34" charset="0"/>
                        </a:rPr>
                        <a:t>%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solidFill>
                            <a:srgbClr val="C00000"/>
                          </a:solidFill>
                          <a:latin typeface="Aptos ExtraBold" panose="020B0004020202020204" pitchFamily="34" charset="0"/>
                        </a:rPr>
                        <a:t>7</a:t>
                      </a:r>
                      <a:r>
                        <a:rPr lang="en-GB" sz="1400">
                          <a:solidFill>
                            <a:srgbClr val="C00000"/>
                          </a:solidFill>
                          <a:latin typeface="Aptos ExtraBold" panose="020B0004020202020204" pitchFamily="34" charset="0"/>
                        </a:rPr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5703330"/>
                  </a:ext>
                </a:extLst>
              </a:tr>
              <a:tr h="3527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>
                          <a:solidFill>
                            <a:schemeClr val="tx1"/>
                          </a:solidFill>
                          <a:latin typeface="Aptos SemiBold" panose="020B0004020202020204" pitchFamily="34" charset="0"/>
                        </a:rPr>
                        <a:t>Visi kiti brangūs tyrimai ir procedūros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latin typeface="Aptos ExtraBold" panose="020B0004020202020204" pitchFamily="34" charset="0"/>
                        </a:rPr>
                        <a:t>100</a:t>
                      </a:r>
                      <a:r>
                        <a:rPr lang="en-GB" sz="1400">
                          <a:latin typeface="Aptos ExtraBold" panose="020B0004020202020204" pitchFamily="34" charset="0"/>
                        </a:rPr>
                        <a:t>%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>
                          <a:latin typeface="Aptos ExtraBold" panose="020B0004020202020204" pitchFamily="34" charset="0"/>
                        </a:rPr>
                        <a:t>100</a:t>
                      </a:r>
                      <a:r>
                        <a:rPr lang="en-GB" sz="1400">
                          <a:latin typeface="Aptos ExtraBold" panose="020B0004020202020204" pitchFamily="34" charset="0"/>
                        </a:rPr>
                        <a:t>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ExtraBold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70194059"/>
                  </a:ext>
                </a:extLst>
              </a:tr>
            </a:tbl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C715632-EC3E-5008-613D-99182E2B2955}"/>
              </a:ext>
            </a:extLst>
          </p:cNvPr>
          <p:cNvSpPr/>
          <p:nvPr/>
        </p:nvSpPr>
        <p:spPr>
          <a:xfrm>
            <a:off x="10218420" y="1020515"/>
            <a:ext cx="1710690" cy="5448865"/>
          </a:xfrm>
          <a:prstGeom prst="roundRect">
            <a:avLst>
              <a:gd name="adj" fmla="val 861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6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ptos SemiBold" panose="020B0004020202020204" pitchFamily="34" charset="0"/>
                <a:ea typeface="+mn-ea"/>
                <a:cs typeface="+mn-cs"/>
              </a:rPr>
              <a:t>jei yra PSDF galimybės,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1600" b="0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ptos SemiBold" panose="020B00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6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ptos SemiBold" panose="020B0004020202020204" pitchFamily="34" charset="0"/>
                <a:ea typeface="+mn-ea"/>
                <a:cs typeface="+mn-cs"/>
              </a:rPr>
              <a:t>virš sutarties</a:t>
            </a: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ptos SemiBold" panose="020B0004020202020204" pitchFamily="34" charset="0"/>
                <a:ea typeface="+mn-ea"/>
                <a:cs typeface="+mn-cs"/>
              </a:rPr>
              <a:t> a</a:t>
            </a:r>
            <a:r>
              <a:rPr kumimoji="0" lang="lt-LT" sz="16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ptos SemiBold" panose="020B0004020202020204" pitchFamily="34" charset="0"/>
                <a:ea typeface="+mn-ea"/>
                <a:cs typeface="+mn-cs"/>
              </a:rPr>
              <a:t>pmokama iki +50</a:t>
            </a: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ptos SemiBold" panose="020B0004020202020204" pitchFamily="34" charset="0"/>
                <a:ea typeface="+mn-ea"/>
                <a:cs typeface="+mn-cs"/>
              </a:rPr>
              <a:t>%</a:t>
            </a:r>
            <a:r>
              <a:rPr kumimoji="0" lang="lt-LT" sz="16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ptos SemiBold" panose="020B0004020202020204" pitchFamily="34" charset="0"/>
                <a:ea typeface="+mn-ea"/>
                <a:cs typeface="+mn-cs"/>
              </a:rPr>
              <a:t> nuo sutartinės sumos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1600" b="0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ptos SemiBold" panose="020B00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6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ptos SemiBold" panose="020B0004020202020204" pitchFamily="34" charset="0"/>
                <a:ea typeface="+mn-ea"/>
                <a:cs typeface="+mn-cs"/>
              </a:rPr>
              <a:t>kiekvienoje paslaugų grupėje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1600" b="0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ptos SemiBold" panose="020B00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6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ptos SemiBold" panose="020B0004020202020204" pitchFamily="34" charset="0"/>
                <a:ea typeface="+mn-ea"/>
                <a:cs typeface="+mn-cs"/>
              </a:rPr>
              <a:t>vertinant metų eigoje kaupiamuoju būdu, išskyrus pirmo ketvirčio viršijimus</a:t>
            </a: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ptos SemiBold" panose="020B0004020202020204" pitchFamily="34" charset="0"/>
              <a:ea typeface="+mn-ea"/>
              <a:cs typeface="+mn-cs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95D499D-5D4B-F97B-F188-EF3E73583143}"/>
              </a:ext>
            </a:extLst>
          </p:cNvPr>
          <p:cNvSpPr/>
          <p:nvPr/>
        </p:nvSpPr>
        <p:spPr>
          <a:xfrm>
            <a:off x="8389620" y="1020515"/>
            <a:ext cx="1485899" cy="5448865"/>
          </a:xfrm>
          <a:prstGeom prst="roundRect">
            <a:avLst>
              <a:gd name="adj" fmla="val 6240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19DFB0-C2DD-310A-DC06-7E89E3179A01}"/>
              </a:ext>
            </a:extLst>
          </p:cNvPr>
          <p:cNvSpPr txBox="1"/>
          <p:nvPr/>
        </p:nvSpPr>
        <p:spPr>
          <a:xfrm>
            <a:off x="6702013" y="-23743"/>
            <a:ext cx="3173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8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ptos ExtraBold" panose="020B0004020202020204" pitchFamily="34" charset="0"/>
                <a:ea typeface="+mn-ea"/>
                <a:cs typeface="+mn-cs"/>
              </a:rPr>
              <a:t>viršsutartinės paslaugos</a:t>
            </a: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7995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AFB535-066A-352E-E094-3926CE07E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avadinimas 3">
            <a:extLst>
              <a:ext uri="{FF2B5EF4-FFF2-40B4-BE49-F238E27FC236}">
                <a16:creationId xmlns:a16="http://schemas.microsoft.com/office/drawing/2014/main" id="{B1A2ECE7-172B-FC86-5198-793190D62936}"/>
              </a:ext>
            </a:extLst>
          </p:cNvPr>
          <p:cNvSpPr txBox="1">
            <a:spLocks/>
          </p:cNvSpPr>
          <p:nvPr/>
        </p:nvSpPr>
        <p:spPr>
          <a:xfrm>
            <a:off x="2743200" y="3812672"/>
            <a:ext cx="4261265" cy="94861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4800" b="1" i="0" u="none" strike="noStrike" kern="1200" cap="none" spc="0" normalizeH="0" baseline="0" noProof="0" dirty="0">
                <a:ln>
                  <a:noFill/>
                </a:ln>
                <a:solidFill>
                  <a:srgbClr val="007456"/>
                </a:solidFill>
                <a:effectLst/>
                <a:uLnTx/>
                <a:uFillTx/>
                <a:latin typeface="Aptos ExtraBold" panose="020B0004020202020204" pitchFamily="34" charset="0"/>
                <a:ea typeface="+mj-ea"/>
                <a:cs typeface="+mj-cs"/>
              </a:rPr>
              <a:t>Ačiū!</a:t>
            </a:r>
            <a:endParaRPr kumimoji="0" lang="lt-LT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ExtraBold" panose="020B0004020202020204" pitchFamily="34" charset="0"/>
              <a:ea typeface="+mj-ea"/>
              <a:cs typeface="+mj-cs"/>
            </a:endParaRPr>
          </a:p>
        </p:txBody>
      </p:sp>
      <p:sp>
        <p:nvSpPr>
          <p:cNvPr id="6" name="Skaidrės numerio vietos rezervavimo ženklas 2">
            <a:extLst>
              <a:ext uri="{FF2B5EF4-FFF2-40B4-BE49-F238E27FC236}">
                <a16:creationId xmlns:a16="http://schemas.microsoft.com/office/drawing/2014/main" id="{43835B46-5F34-0677-58AC-F6EDF317BC60}"/>
              </a:ext>
            </a:extLst>
          </p:cNvPr>
          <p:cNvSpPr txBox="1">
            <a:spLocks/>
          </p:cNvSpPr>
          <p:nvPr/>
        </p:nvSpPr>
        <p:spPr>
          <a:xfrm>
            <a:off x="0" y="649761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lt-L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BAAA4D-86FA-4DBD-A8CC-35E900AD7158}" type="slidenum">
              <a:rPr kumimoji="0" lang="lt-L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lt-L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pic>
        <p:nvPicPr>
          <p:cNvPr id="14" name="Paveikslėlis 13" descr="Paveikslėlis, kuriame yra Grafika, grafinis dizainas, Šriftas, dizainas&#10;&#10;Automatiškai sugeneruotas aprašymas">
            <a:extLst>
              <a:ext uri="{FF2B5EF4-FFF2-40B4-BE49-F238E27FC236}">
                <a16:creationId xmlns:a16="http://schemas.microsoft.com/office/drawing/2014/main" id="{CCB7C7BE-921E-80D7-EF28-1FE020AA0F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0725" y="6398623"/>
            <a:ext cx="459377" cy="459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154671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D7883EBC10931C4FAD8F165BC7B363E6" ma:contentTypeVersion="15" ma:contentTypeDescription="Kurkite naują dokumentą." ma:contentTypeScope="" ma:versionID="7371efafe213013724e6e18c23aabfda">
  <xsd:schema xmlns:xsd="http://www.w3.org/2001/XMLSchema" xmlns:xs="http://www.w3.org/2001/XMLSchema" xmlns:p="http://schemas.microsoft.com/office/2006/metadata/properties" xmlns:ns2="663dc520-701b-437f-9fa9-8a162fd0bef2" xmlns:ns3="ffbf7df7-cb6c-4975-b049-929d3afae03c" targetNamespace="http://schemas.microsoft.com/office/2006/metadata/properties" ma:root="true" ma:fieldsID="18e7a4473cfaa603715e41cd06abb75b" ns2:_="" ns3:_="">
    <xsd:import namespace="663dc520-701b-437f-9fa9-8a162fd0bef2"/>
    <xsd:import namespace="ffbf7df7-cb6c-4975-b049-929d3afae0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3dc520-701b-437f-9fa9-8a162fd0be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Vaizdų žymės" ma:readOnly="false" ma:fieldId="{5cf76f15-5ced-4ddc-b409-7134ff3c332f}" ma:taxonomyMulti="true" ma:sspId="b3f27d40-c0e5-4292-8fed-24edb16d59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hidden="true" ma:internalName="MediaServiceOCR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bf7df7-cb6c-4975-b049-929d3afae03c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b67966e-4dbb-4d7a-bee0-90d7a7273aa3}" ma:internalName="TaxCatchAll" ma:readOnly="false" ma:showField="CatchAllData" ma:web="ffbf7df7-cb6c-4975-b049-929d3afae0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Turinio tipas"/>
        <xsd:element ref="dc:title" minOccurs="0" maxOccurs="1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63dc520-701b-437f-9fa9-8a162fd0bef2">
      <Terms xmlns="http://schemas.microsoft.com/office/infopath/2007/PartnerControls"/>
    </lcf76f155ced4ddcb4097134ff3c332f>
    <TaxCatchAll xmlns="ffbf7df7-cb6c-4975-b049-929d3afae03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252C18E-EF0F-46AE-8930-7797242989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63dc520-701b-437f-9fa9-8a162fd0bef2"/>
    <ds:schemaRef ds:uri="ffbf7df7-cb6c-4975-b049-929d3afae0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FFA59C8-A2A9-42A3-9E40-D16DC6925296}">
  <ds:schemaRefs>
    <ds:schemaRef ds:uri="http://purl.org/dc/dcmitype/"/>
    <ds:schemaRef ds:uri="http://purl.org/dc/terms/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ffbf7df7-cb6c-4975-b049-929d3afae03c"/>
    <ds:schemaRef ds:uri="663dc520-701b-437f-9fa9-8a162fd0bef2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5A0E7F4-965D-4D34-BAD4-12564580C82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07e6ee35-6814-4790-8669-80767694c28d}" enabled="0" method="" siteId="{07e6ee35-6814-4790-8669-80767694c28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18042</TotalTime>
  <Words>523</Words>
  <Application>Microsoft Macintosh PowerPoint</Application>
  <PresentationFormat>Widescreen</PresentationFormat>
  <Paragraphs>133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8" baseType="lpstr">
      <vt:lpstr>Aptos</vt:lpstr>
      <vt:lpstr>Aptos Black</vt:lpstr>
      <vt:lpstr>Aptos Display</vt:lpstr>
      <vt:lpstr>Aptos ExtraBold</vt:lpstr>
      <vt:lpstr>Aptos SemiBold</vt:lpstr>
      <vt:lpstr>Arial</vt:lpstr>
      <vt:lpstr>Calibri</vt:lpstr>
      <vt:lpstr>Calibri Light</vt:lpstr>
      <vt:lpstr>Times New Roman</vt:lpstr>
      <vt:lpstr>„Office“ tema</vt:lpstr>
      <vt:lpstr>1_„Office“ tema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Rasa Savičiūtė</dc:creator>
  <cp:lastModifiedBy>Gytis Bendorius</cp:lastModifiedBy>
  <cp:revision>863</cp:revision>
  <cp:lastPrinted>2024-09-10T10:58:20Z</cp:lastPrinted>
  <dcterms:created xsi:type="dcterms:W3CDTF">2021-03-08T08:19:03Z</dcterms:created>
  <dcterms:modified xsi:type="dcterms:W3CDTF">2025-09-03T11:07:54Z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0x010100D7883EBC10931C4FAD8F165BC7B363E6</vt:lpwstr>
  </property>
  <property fmtid="{D5CDD505-2E9C-101B-9397-08002B2CF9AE}" pid="3" name="MediaServiceImageTags">
    <vt:lpwstr/>
  </property>
</Properties>
</file>