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2"/>
  </p:notesMasterIdLst>
  <p:sldIdLst>
    <p:sldId id="256" r:id="rId5"/>
    <p:sldId id="1002" r:id="rId6"/>
    <p:sldId id="1001" r:id="rId7"/>
    <p:sldId id="935" r:id="rId8"/>
    <p:sldId id="936" r:id="rId9"/>
    <p:sldId id="937" r:id="rId10"/>
    <p:sldId id="938" r:id="rId11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9482"/>
    <a:srgbClr val="FFCCFF"/>
    <a:srgbClr val="FF00FF"/>
    <a:srgbClr val="FF99FF"/>
    <a:srgbClr val="FF99CC"/>
    <a:srgbClr val="FF7C80"/>
    <a:srgbClr val="9BBB59"/>
    <a:srgbClr val="FF3300"/>
    <a:srgbClr val="69B735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 stiliaus, lentelės tinkleli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Šviesus stilius 1 – paryškinimas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75DCB02-9BB8-47FD-8907-85C794F793BA}" styleName="Teminis stilius 1 – paryškinima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89046" autoAdjust="0"/>
  </p:normalViewPr>
  <p:slideViewPr>
    <p:cSldViewPr snapToGrid="0">
      <p:cViewPr varScale="1">
        <p:scale>
          <a:sx n="31" d="100"/>
          <a:sy n="31" d="100"/>
        </p:scale>
        <p:origin x="114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BBD2EA-6C25-479C-B967-ED37DDFC5ADB}" type="datetimeFigureOut">
              <a:rPr lang="lt-LT" smtClean="0"/>
              <a:t>2024.03.25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C48233-702C-4C1D-9B4A-B8C9C4662DE9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40741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C48233-702C-4C1D-9B4A-B8C9C4662DE9}" type="slidenum">
              <a:rPr lang="lt-LT" smtClean="0"/>
              <a:t>7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73681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35B30-FF1E-402E-AF8F-B928850F4C96}" type="datetime1">
              <a:rPr lang="lt-LT" smtClean="0"/>
              <a:t>2024.03.25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26823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BC72-C726-4C4E-9B53-97FB675E9A75}" type="datetime1">
              <a:rPr lang="lt-LT" smtClean="0"/>
              <a:t>2024.03.25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80246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0562F-D4F8-4D3C-9474-91C261E05C1B}" type="datetime1">
              <a:rPr lang="lt-LT" smtClean="0"/>
              <a:t>2024.03.25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17087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C4900-F42B-4D5F-86FD-276BAA6451F1}" type="datetime1">
              <a:rPr lang="lt-LT" smtClean="0"/>
              <a:t>2024.03.25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904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EB5AC-022B-47E0-9C68-8706F942C00B}" type="datetime1">
              <a:rPr lang="lt-LT" smtClean="0"/>
              <a:t>2024.03.25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12296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2F7D1-EEB5-4D3F-8C5E-7BB4D6529A79}" type="datetime1">
              <a:rPr lang="lt-LT" smtClean="0"/>
              <a:t>2024.03.25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76351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A3B4F-0232-467E-B057-A870586960AD}" type="datetime1">
              <a:rPr lang="lt-LT" smtClean="0"/>
              <a:t>2024.03.25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9213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9530A-072D-4EB7-8605-E1FAE8DDD521}" type="datetime1">
              <a:rPr lang="lt-LT" smtClean="0"/>
              <a:t>2024.03.25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14157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E042D-158C-4CAF-8472-42D3674F12A2}" type="datetime1">
              <a:rPr lang="lt-LT" smtClean="0"/>
              <a:t>2024.03.25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08195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1E87B-E70F-4BF3-82EE-1B71411C4014}" type="datetime1">
              <a:rPr lang="lt-LT" smtClean="0"/>
              <a:t>2024.03.25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50207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71A08-A72C-4953-8FAB-70755BF9D19B}" type="datetime1">
              <a:rPr lang="lt-LT" smtClean="0"/>
              <a:t>2024.03.25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57186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B9188-447E-4555-A704-3C75DB1BA36B}" type="datetime1">
              <a:rPr lang="lt-LT" smtClean="0"/>
              <a:t>2024.03.25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AAA4D-86FA-4DBD-A8CC-35E900AD715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62108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1ED8053C-AF28-403A-90F2-67A100EDEC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14385AAB-9CD8-4873-862C-C5BBE1D6AB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6825" y="435547"/>
            <a:ext cx="5604405" cy="6056376"/>
          </a:xfrm>
          <a:custGeom>
            <a:avLst/>
            <a:gdLst>
              <a:gd name="connsiteX0" fmla="*/ 3711555 w 5604405"/>
              <a:gd name="connsiteY0" fmla="*/ 4579520 h 6056376"/>
              <a:gd name="connsiteX1" fmla="*/ 4416613 w 5604405"/>
              <a:gd name="connsiteY1" fmla="*/ 4579520 h 6056376"/>
              <a:gd name="connsiteX2" fmla="*/ 4517335 w 5604405"/>
              <a:gd name="connsiteY2" fmla="*/ 4637144 h 6056376"/>
              <a:gd name="connsiteX3" fmla="*/ 4869863 w 5604405"/>
              <a:gd name="connsiteY3" fmla="*/ 5258191 h 6056376"/>
              <a:gd name="connsiteX4" fmla="*/ 4869863 w 5604405"/>
              <a:gd name="connsiteY4" fmla="*/ 5377706 h 6056376"/>
              <a:gd name="connsiteX5" fmla="*/ 4517335 w 5604405"/>
              <a:gd name="connsiteY5" fmla="*/ 5998753 h 6056376"/>
              <a:gd name="connsiteX6" fmla="*/ 4416613 w 5604405"/>
              <a:gd name="connsiteY6" fmla="*/ 6056376 h 6056376"/>
              <a:gd name="connsiteX7" fmla="*/ 3711555 w 5604405"/>
              <a:gd name="connsiteY7" fmla="*/ 6056376 h 6056376"/>
              <a:gd name="connsiteX8" fmla="*/ 3610833 w 5604405"/>
              <a:gd name="connsiteY8" fmla="*/ 5998753 h 6056376"/>
              <a:gd name="connsiteX9" fmla="*/ 3258304 w 5604405"/>
              <a:gd name="connsiteY9" fmla="*/ 5377706 h 6056376"/>
              <a:gd name="connsiteX10" fmla="*/ 3258304 w 5604405"/>
              <a:gd name="connsiteY10" fmla="*/ 5258191 h 6056376"/>
              <a:gd name="connsiteX11" fmla="*/ 3610833 w 5604405"/>
              <a:gd name="connsiteY11" fmla="*/ 4637144 h 6056376"/>
              <a:gd name="connsiteX12" fmla="*/ 3711555 w 5604405"/>
              <a:gd name="connsiteY12" fmla="*/ 4579520 h 6056376"/>
              <a:gd name="connsiteX13" fmla="*/ 2553202 w 5604405"/>
              <a:gd name="connsiteY13" fmla="*/ 3910405 h 6056376"/>
              <a:gd name="connsiteX14" fmla="*/ 3112130 w 5604405"/>
              <a:gd name="connsiteY14" fmla="*/ 3910405 h 6056376"/>
              <a:gd name="connsiteX15" fmla="*/ 3138444 w 5604405"/>
              <a:gd name="connsiteY15" fmla="*/ 3913900 h 6056376"/>
              <a:gd name="connsiteX16" fmla="*/ 3156541 w 5604405"/>
              <a:gd name="connsiteY16" fmla="*/ 3921488 h 6056376"/>
              <a:gd name="connsiteX17" fmla="*/ 3145481 w 5604405"/>
              <a:gd name="connsiteY17" fmla="*/ 3940617 h 6056376"/>
              <a:gd name="connsiteX18" fmla="*/ 2753632 w 5604405"/>
              <a:gd name="connsiteY18" fmla="*/ 4618329 h 6056376"/>
              <a:gd name="connsiteX19" fmla="*/ 2520177 w 5604405"/>
              <a:gd name="connsiteY19" fmla="*/ 4754008 h 6056376"/>
              <a:gd name="connsiteX20" fmla="*/ 2332520 w 5604405"/>
              <a:gd name="connsiteY20" fmla="*/ 4754008 h 6056376"/>
              <a:gd name="connsiteX21" fmla="*/ 2310629 w 5604405"/>
              <a:gd name="connsiteY21" fmla="*/ 4754008 h 6056376"/>
              <a:gd name="connsiteX22" fmla="*/ 2289740 w 5604405"/>
              <a:gd name="connsiteY22" fmla="*/ 4718037 h 6056376"/>
              <a:gd name="connsiteX23" fmla="*/ 2187423 w 5604405"/>
              <a:gd name="connsiteY23" fmla="*/ 4541838 h 6056376"/>
              <a:gd name="connsiteX24" fmla="*/ 2187423 w 5604405"/>
              <a:gd name="connsiteY24" fmla="*/ 4443215 h 6056376"/>
              <a:gd name="connsiteX25" fmla="*/ 2467492 w 5604405"/>
              <a:gd name="connsiteY25" fmla="*/ 3960919 h 6056376"/>
              <a:gd name="connsiteX26" fmla="*/ 2553202 w 5604405"/>
              <a:gd name="connsiteY26" fmla="*/ 3910405 h 6056376"/>
              <a:gd name="connsiteX27" fmla="*/ 1018932 w 5604405"/>
              <a:gd name="connsiteY27" fmla="*/ 1626925 h 6056376"/>
              <a:gd name="connsiteX28" fmla="*/ 2520177 w 5604405"/>
              <a:gd name="connsiteY28" fmla="*/ 1626925 h 6056376"/>
              <a:gd name="connsiteX29" fmla="*/ 2753632 w 5604405"/>
              <a:gd name="connsiteY29" fmla="*/ 1762604 h 6056376"/>
              <a:gd name="connsiteX30" fmla="*/ 3502633 w 5604405"/>
              <a:gd name="connsiteY30" fmla="*/ 3058018 h 6056376"/>
              <a:gd name="connsiteX31" fmla="*/ 3502633 w 5604405"/>
              <a:gd name="connsiteY31" fmla="*/ 3322916 h 6056376"/>
              <a:gd name="connsiteX32" fmla="*/ 3224524 w 5604405"/>
              <a:gd name="connsiteY32" fmla="*/ 3803912 h 6056376"/>
              <a:gd name="connsiteX33" fmla="*/ 3201086 w 5604405"/>
              <a:gd name="connsiteY33" fmla="*/ 3844448 h 6056376"/>
              <a:gd name="connsiteX34" fmla="*/ 3201910 w 5604405"/>
              <a:gd name="connsiteY34" fmla="*/ 3844794 h 6056376"/>
              <a:gd name="connsiteX35" fmla="*/ 3243273 w 5604405"/>
              <a:gd name="connsiteY35" fmla="*/ 3886511 h 6056376"/>
              <a:gd name="connsiteX36" fmla="*/ 3557826 w 5604405"/>
              <a:gd name="connsiteY36" fmla="*/ 4430538 h 6056376"/>
              <a:gd name="connsiteX37" fmla="*/ 3557826 w 5604405"/>
              <a:gd name="connsiteY37" fmla="*/ 4541785 h 6056376"/>
              <a:gd name="connsiteX38" fmla="*/ 3243273 w 5604405"/>
              <a:gd name="connsiteY38" fmla="*/ 5085811 h 6056376"/>
              <a:gd name="connsiteX39" fmla="*/ 3145229 w 5604405"/>
              <a:gd name="connsiteY39" fmla="*/ 5142791 h 6056376"/>
              <a:gd name="connsiteX40" fmla="*/ 2514761 w 5604405"/>
              <a:gd name="connsiteY40" fmla="*/ 5142791 h 6056376"/>
              <a:gd name="connsiteX41" fmla="*/ 2418080 w 5604405"/>
              <a:gd name="connsiteY41" fmla="*/ 5085811 h 6056376"/>
              <a:gd name="connsiteX42" fmla="*/ 2248631 w 5604405"/>
              <a:gd name="connsiteY42" fmla="*/ 4794008 h 6056376"/>
              <a:gd name="connsiteX43" fmla="*/ 2229489 w 5604405"/>
              <a:gd name="connsiteY43" fmla="*/ 4761043 h 6056376"/>
              <a:gd name="connsiteX44" fmla="*/ 2244550 w 5604405"/>
              <a:gd name="connsiteY44" fmla="*/ 4761043 h 6056376"/>
              <a:gd name="connsiteX45" fmla="*/ 2315741 w 5604405"/>
              <a:gd name="connsiteY45" fmla="*/ 4761043 h 6056376"/>
              <a:gd name="connsiteX46" fmla="*/ 2346666 w 5604405"/>
              <a:gd name="connsiteY46" fmla="*/ 4814300 h 6056376"/>
              <a:gd name="connsiteX47" fmla="*/ 2464819 w 5604405"/>
              <a:gd name="connsiteY47" fmla="*/ 5017769 h 6056376"/>
              <a:gd name="connsiteX48" fmla="*/ 2550531 w 5604405"/>
              <a:gd name="connsiteY48" fmla="*/ 5068284 h 6056376"/>
              <a:gd name="connsiteX49" fmla="*/ 3109460 w 5604405"/>
              <a:gd name="connsiteY49" fmla="*/ 5068284 h 6056376"/>
              <a:gd name="connsiteX50" fmla="*/ 3196377 w 5604405"/>
              <a:gd name="connsiteY50" fmla="*/ 5017769 h 6056376"/>
              <a:gd name="connsiteX51" fmla="*/ 3475238 w 5604405"/>
              <a:gd name="connsiteY51" fmla="*/ 4535474 h 6056376"/>
              <a:gd name="connsiteX52" fmla="*/ 3475238 w 5604405"/>
              <a:gd name="connsiteY52" fmla="*/ 4436849 h 6056376"/>
              <a:gd name="connsiteX53" fmla="*/ 3196377 w 5604405"/>
              <a:gd name="connsiteY53" fmla="*/ 3954554 h 6056376"/>
              <a:gd name="connsiteX54" fmla="*/ 3159709 w 5604405"/>
              <a:gd name="connsiteY54" fmla="*/ 3917570 h 6056376"/>
              <a:gd name="connsiteX55" fmla="*/ 3155466 w 5604405"/>
              <a:gd name="connsiteY55" fmla="*/ 3915792 h 6056376"/>
              <a:gd name="connsiteX56" fmla="*/ 3178212 w 5604405"/>
              <a:gd name="connsiteY56" fmla="*/ 3876454 h 6056376"/>
              <a:gd name="connsiteX57" fmla="*/ 3195127 w 5604405"/>
              <a:gd name="connsiteY57" fmla="*/ 3847197 h 6056376"/>
              <a:gd name="connsiteX58" fmla="*/ 3177582 w 5604405"/>
              <a:gd name="connsiteY58" fmla="*/ 3839840 h 6056376"/>
              <a:gd name="connsiteX59" fmla="*/ 3147901 w 5604405"/>
              <a:gd name="connsiteY59" fmla="*/ 3835897 h 6056376"/>
              <a:gd name="connsiteX60" fmla="*/ 2517432 w 5604405"/>
              <a:gd name="connsiteY60" fmla="*/ 3835897 h 6056376"/>
              <a:gd name="connsiteX61" fmla="*/ 2420752 w 5604405"/>
              <a:gd name="connsiteY61" fmla="*/ 3892877 h 6056376"/>
              <a:gd name="connsiteX62" fmla="*/ 2104837 w 5604405"/>
              <a:gd name="connsiteY62" fmla="*/ 4436903 h 6056376"/>
              <a:gd name="connsiteX63" fmla="*/ 2104837 w 5604405"/>
              <a:gd name="connsiteY63" fmla="*/ 4548151 h 6056376"/>
              <a:gd name="connsiteX64" fmla="*/ 2209113 w 5604405"/>
              <a:gd name="connsiteY64" fmla="*/ 4727721 h 6056376"/>
              <a:gd name="connsiteX65" fmla="*/ 2224378 w 5604405"/>
              <a:gd name="connsiteY65" fmla="*/ 4754008 h 6056376"/>
              <a:gd name="connsiteX66" fmla="*/ 2153663 w 5604405"/>
              <a:gd name="connsiteY66" fmla="*/ 4754008 h 6056376"/>
              <a:gd name="connsiteX67" fmla="*/ 1018932 w 5604405"/>
              <a:gd name="connsiteY67" fmla="*/ 4754008 h 6056376"/>
              <a:gd name="connsiteX68" fmla="*/ 788719 w 5604405"/>
              <a:gd name="connsiteY68" fmla="*/ 4618329 h 6056376"/>
              <a:gd name="connsiteX69" fmla="*/ 36477 w 5604405"/>
              <a:gd name="connsiteY69" fmla="*/ 3322916 h 6056376"/>
              <a:gd name="connsiteX70" fmla="*/ 36477 w 5604405"/>
              <a:gd name="connsiteY70" fmla="*/ 3058018 h 6056376"/>
              <a:gd name="connsiteX71" fmla="*/ 788719 w 5604405"/>
              <a:gd name="connsiteY71" fmla="*/ 1762604 h 6056376"/>
              <a:gd name="connsiteX72" fmla="*/ 1018932 w 5604405"/>
              <a:gd name="connsiteY72" fmla="*/ 1626925 h 6056376"/>
              <a:gd name="connsiteX73" fmla="*/ 3636614 w 5604405"/>
              <a:gd name="connsiteY73" fmla="*/ 339380 h 6056376"/>
              <a:gd name="connsiteX74" fmla="*/ 4821522 w 5604405"/>
              <a:gd name="connsiteY74" fmla="*/ 339380 h 6056376"/>
              <a:gd name="connsiteX75" fmla="*/ 4990793 w 5604405"/>
              <a:gd name="connsiteY75" fmla="*/ 436221 h 6056376"/>
              <a:gd name="connsiteX76" fmla="*/ 5583246 w 5604405"/>
              <a:gd name="connsiteY76" fmla="*/ 1479943 h 6056376"/>
              <a:gd name="connsiteX77" fmla="*/ 5583246 w 5604405"/>
              <a:gd name="connsiteY77" fmla="*/ 1680798 h 6056376"/>
              <a:gd name="connsiteX78" fmla="*/ 4990793 w 5604405"/>
              <a:gd name="connsiteY78" fmla="*/ 2724519 h 6056376"/>
              <a:gd name="connsiteX79" fmla="*/ 4821522 w 5604405"/>
              <a:gd name="connsiteY79" fmla="*/ 2821359 h 6056376"/>
              <a:gd name="connsiteX80" fmla="*/ 3636614 w 5604405"/>
              <a:gd name="connsiteY80" fmla="*/ 2821359 h 6056376"/>
              <a:gd name="connsiteX81" fmla="*/ 3467343 w 5604405"/>
              <a:gd name="connsiteY81" fmla="*/ 2724519 h 6056376"/>
              <a:gd name="connsiteX82" fmla="*/ 2874889 w 5604405"/>
              <a:gd name="connsiteY82" fmla="*/ 1680798 h 6056376"/>
              <a:gd name="connsiteX83" fmla="*/ 2874889 w 5604405"/>
              <a:gd name="connsiteY83" fmla="*/ 1479943 h 6056376"/>
              <a:gd name="connsiteX84" fmla="*/ 3467343 w 5604405"/>
              <a:gd name="connsiteY84" fmla="*/ 436221 h 6056376"/>
              <a:gd name="connsiteX85" fmla="*/ 3636614 w 5604405"/>
              <a:gd name="connsiteY85" fmla="*/ 339380 h 6056376"/>
              <a:gd name="connsiteX86" fmla="*/ 1941243 w 5604405"/>
              <a:gd name="connsiteY86" fmla="*/ 0 h 6056376"/>
              <a:gd name="connsiteX87" fmla="*/ 2646300 w 5604405"/>
              <a:gd name="connsiteY87" fmla="*/ 0 h 6056376"/>
              <a:gd name="connsiteX88" fmla="*/ 2747022 w 5604405"/>
              <a:gd name="connsiteY88" fmla="*/ 57624 h 6056376"/>
              <a:gd name="connsiteX89" fmla="*/ 3099551 w 5604405"/>
              <a:gd name="connsiteY89" fmla="*/ 678671 h 6056376"/>
              <a:gd name="connsiteX90" fmla="*/ 3099551 w 5604405"/>
              <a:gd name="connsiteY90" fmla="*/ 798186 h 6056376"/>
              <a:gd name="connsiteX91" fmla="*/ 2747022 w 5604405"/>
              <a:gd name="connsiteY91" fmla="*/ 1419233 h 6056376"/>
              <a:gd name="connsiteX92" fmla="*/ 2646300 w 5604405"/>
              <a:gd name="connsiteY92" fmla="*/ 1476856 h 6056376"/>
              <a:gd name="connsiteX93" fmla="*/ 1941243 w 5604405"/>
              <a:gd name="connsiteY93" fmla="*/ 1476856 h 6056376"/>
              <a:gd name="connsiteX94" fmla="*/ 1840520 w 5604405"/>
              <a:gd name="connsiteY94" fmla="*/ 1419233 h 6056376"/>
              <a:gd name="connsiteX95" fmla="*/ 1487992 w 5604405"/>
              <a:gd name="connsiteY95" fmla="*/ 798186 h 6056376"/>
              <a:gd name="connsiteX96" fmla="*/ 1487992 w 5604405"/>
              <a:gd name="connsiteY96" fmla="*/ 678671 h 6056376"/>
              <a:gd name="connsiteX97" fmla="*/ 1840520 w 5604405"/>
              <a:gd name="connsiteY97" fmla="*/ 57624 h 6056376"/>
              <a:gd name="connsiteX98" fmla="*/ 1941243 w 5604405"/>
              <a:gd name="connsiteY98" fmla="*/ 0 h 6056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5604405" h="6056376">
                <a:moveTo>
                  <a:pt x="3711555" y="4579520"/>
                </a:moveTo>
                <a:cubicBezTo>
                  <a:pt x="4416613" y="4579520"/>
                  <a:pt x="4416613" y="4579520"/>
                  <a:pt x="4416613" y="4579520"/>
                </a:cubicBezTo>
                <a:cubicBezTo>
                  <a:pt x="4452285" y="4579520"/>
                  <a:pt x="4498450" y="4605130"/>
                  <a:pt x="4517335" y="4637144"/>
                </a:cubicBezTo>
                <a:cubicBezTo>
                  <a:pt x="4869863" y="5258191"/>
                  <a:pt x="4869863" y="5258191"/>
                  <a:pt x="4869863" y="5258191"/>
                </a:cubicBezTo>
                <a:cubicBezTo>
                  <a:pt x="4886651" y="5292338"/>
                  <a:pt x="4886651" y="5343558"/>
                  <a:pt x="4869863" y="5377706"/>
                </a:cubicBezTo>
                <a:cubicBezTo>
                  <a:pt x="4517335" y="5998753"/>
                  <a:pt x="4517335" y="5998753"/>
                  <a:pt x="4517335" y="5998753"/>
                </a:cubicBezTo>
                <a:cubicBezTo>
                  <a:pt x="4498450" y="6030767"/>
                  <a:pt x="4452285" y="6056376"/>
                  <a:pt x="4416613" y="6056376"/>
                </a:cubicBezTo>
                <a:lnTo>
                  <a:pt x="3711555" y="6056376"/>
                </a:lnTo>
                <a:cubicBezTo>
                  <a:pt x="3673784" y="6056376"/>
                  <a:pt x="3627620" y="6030767"/>
                  <a:pt x="3610833" y="5998753"/>
                </a:cubicBezTo>
                <a:cubicBezTo>
                  <a:pt x="3258304" y="5377706"/>
                  <a:pt x="3258304" y="5377706"/>
                  <a:pt x="3258304" y="5377706"/>
                </a:cubicBezTo>
                <a:cubicBezTo>
                  <a:pt x="3239418" y="5343558"/>
                  <a:pt x="3239418" y="5292338"/>
                  <a:pt x="3258304" y="5258191"/>
                </a:cubicBezTo>
                <a:cubicBezTo>
                  <a:pt x="3610833" y="4637144"/>
                  <a:pt x="3610833" y="4637144"/>
                  <a:pt x="3610833" y="4637144"/>
                </a:cubicBezTo>
                <a:cubicBezTo>
                  <a:pt x="3627620" y="4605130"/>
                  <a:pt x="3673784" y="4579520"/>
                  <a:pt x="3711555" y="4579520"/>
                </a:cubicBezTo>
                <a:close/>
                <a:moveTo>
                  <a:pt x="2553202" y="3910405"/>
                </a:moveTo>
                <a:cubicBezTo>
                  <a:pt x="2553202" y="3910405"/>
                  <a:pt x="2553202" y="3910405"/>
                  <a:pt x="3112130" y="3910405"/>
                </a:cubicBezTo>
                <a:cubicBezTo>
                  <a:pt x="3121184" y="3910405"/>
                  <a:pt x="3130013" y="3911607"/>
                  <a:pt x="3138444" y="3913900"/>
                </a:cubicBezTo>
                <a:lnTo>
                  <a:pt x="3156541" y="3921488"/>
                </a:lnTo>
                <a:lnTo>
                  <a:pt x="3145481" y="3940617"/>
                </a:lnTo>
                <a:cubicBezTo>
                  <a:pt x="3045479" y="4113572"/>
                  <a:pt x="2917476" y="4334957"/>
                  <a:pt x="2753632" y="4618329"/>
                </a:cubicBezTo>
                <a:cubicBezTo>
                  <a:pt x="2704996" y="4702320"/>
                  <a:pt x="2617449" y="4754008"/>
                  <a:pt x="2520177" y="4754008"/>
                </a:cubicBezTo>
                <a:cubicBezTo>
                  <a:pt x="2520177" y="4754008"/>
                  <a:pt x="2520177" y="4754008"/>
                  <a:pt x="2332520" y="4754008"/>
                </a:cubicBezTo>
                <a:lnTo>
                  <a:pt x="2310629" y="4754008"/>
                </a:lnTo>
                <a:lnTo>
                  <a:pt x="2289740" y="4718037"/>
                </a:lnTo>
                <a:cubicBezTo>
                  <a:pt x="2260653" y="4667947"/>
                  <a:pt x="2226808" y="4609662"/>
                  <a:pt x="2187423" y="4541838"/>
                </a:cubicBezTo>
                <a:cubicBezTo>
                  <a:pt x="2169316" y="4511770"/>
                  <a:pt x="2169316" y="4473284"/>
                  <a:pt x="2187423" y="4443215"/>
                </a:cubicBezTo>
                <a:cubicBezTo>
                  <a:pt x="2187423" y="4443215"/>
                  <a:pt x="2187423" y="4443215"/>
                  <a:pt x="2467492" y="3960919"/>
                </a:cubicBezTo>
                <a:cubicBezTo>
                  <a:pt x="2484393" y="3929649"/>
                  <a:pt x="2518193" y="3910405"/>
                  <a:pt x="2553202" y="3910405"/>
                </a:cubicBezTo>
                <a:close/>
                <a:moveTo>
                  <a:pt x="1018932" y="1626925"/>
                </a:moveTo>
                <a:cubicBezTo>
                  <a:pt x="1018932" y="1626925"/>
                  <a:pt x="1018932" y="1626925"/>
                  <a:pt x="2520177" y="1626925"/>
                </a:cubicBezTo>
                <a:cubicBezTo>
                  <a:pt x="2617449" y="1626925"/>
                  <a:pt x="2704996" y="1678612"/>
                  <a:pt x="2753632" y="1762604"/>
                </a:cubicBezTo>
                <a:cubicBezTo>
                  <a:pt x="2753632" y="1762604"/>
                  <a:pt x="2753632" y="1762604"/>
                  <a:pt x="3502633" y="3058018"/>
                </a:cubicBezTo>
                <a:cubicBezTo>
                  <a:pt x="3551270" y="3138780"/>
                  <a:pt x="3551270" y="3242154"/>
                  <a:pt x="3502633" y="3322916"/>
                </a:cubicBezTo>
                <a:cubicBezTo>
                  <a:pt x="3502633" y="3322916"/>
                  <a:pt x="3502633" y="3322916"/>
                  <a:pt x="3224524" y="3803912"/>
                </a:cubicBezTo>
                <a:lnTo>
                  <a:pt x="3201086" y="3844448"/>
                </a:lnTo>
                <a:lnTo>
                  <a:pt x="3201910" y="3844794"/>
                </a:lnTo>
                <a:cubicBezTo>
                  <a:pt x="3218762" y="3854630"/>
                  <a:pt x="3233059" y="3868874"/>
                  <a:pt x="3243273" y="3886511"/>
                </a:cubicBezTo>
                <a:cubicBezTo>
                  <a:pt x="3243273" y="3886511"/>
                  <a:pt x="3243273" y="3886511"/>
                  <a:pt x="3557826" y="4430538"/>
                </a:cubicBezTo>
                <a:cubicBezTo>
                  <a:pt x="3578252" y="4464454"/>
                  <a:pt x="3578252" y="4507867"/>
                  <a:pt x="3557826" y="4541785"/>
                </a:cubicBezTo>
                <a:cubicBezTo>
                  <a:pt x="3557826" y="4541785"/>
                  <a:pt x="3557826" y="4541785"/>
                  <a:pt x="3243273" y="5085811"/>
                </a:cubicBezTo>
                <a:cubicBezTo>
                  <a:pt x="3222847" y="5121083"/>
                  <a:pt x="3186081" y="5142791"/>
                  <a:pt x="3145229" y="5142791"/>
                </a:cubicBezTo>
                <a:cubicBezTo>
                  <a:pt x="3145229" y="5142791"/>
                  <a:pt x="3145229" y="5142791"/>
                  <a:pt x="2514761" y="5142791"/>
                </a:cubicBezTo>
                <a:cubicBezTo>
                  <a:pt x="2475271" y="5142791"/>
                  <a:pt x="2437145" y="5121083"/>
                  <a:pt x="2418080" y="5085811"/>
                </a:cubicBezTo>
                <a:cubicBezTo>
                  <a:pt x="2418080" y="5085811"/>
                  <a:pt x="2418080" y="5085811"/>
                  <a:pt x="2248631" y="4794008"/>
                </a:cubicBezTo>
                <a:lnTo>
                  <a:pt x="2229489" y="4761043"/>
                </a:lnTo>
                <a:lnTo>
                  <a:pt x="2244550" y="4761043"/>
                </a:lnTo>
                <a:lnTo>
                  <a:pt x="2315741" y="4761043"/>
                </a:lnTo>
                <a:lnTo>
                  <a:pt x="2346666" y="4814300"/>
                </a:lnTo>
                <a:cubicBezTo>
                  <a:pt x="2464819" y="5017769"/>
                  <a:pt x="2464819" y="5017769"/>
                  <a:pt x="2464819" y="5017769"/>
                </a:cubicBezTo>
                <a:cubicBezTo>
                  <a:pt x="2481721" y="5049039"/>
                  <a:pt x="2515523" y="5068284"/>
                  <a:pt x="2550531" y="5068284"/>
                </a:cubicBezTo>
                <a:cubicBezTo>
                  <a:pt x="3109460" y="5068284"/>
                  <a:pt x="3109460" y="5068284"/>
                  <a:pt x="3109460" y="5068284"/>
                </a:cubicBezTo>
                <a:cubicBezTo>
                  <a:pt x="3145675" y="5068284"/>
                  <a:pt x="3178269" y="5049039"/>
                  <a:pt x="3196377" y="5017769"/>
                </a:cubicBezTo>
                <a:cubicBezTo>
                  <a:pt x="3475238" y="4535474"/>
                  <a:pt x="3475238" y="4535474"/>
                  <a:pt x="3475238" y="4535474"/>
                </a:cubicBezTo>
                <a:cubicBezTo>
                  <a:pt x="3493346" y="4505405"/>
                  <a:pt x="3493346" y="4466917"/>
                  <a:pt x="3475238" y="4436849"/>
                </a:cubicBezTo>
                <a:cubicBezTo>
                  <a:pt x="3196377" y="3954554"/>
                  <a:pt x="3196377" y="3954554"/>
                  <a:pt x="3196377" y="3954554"/>
                </a:cubicBezTo>
                <a:cubicBezTo>
                  <a:pt x="3187323" y="3938918"/>
                  <a:pt x="3174648" y="3926289"/>
                  <a:pt x="3159709" y="3917570"/>
                </a:cubicBezTo>
                <a:lnTo>
                  <a:pt x="3155466" y="3915792"/>
                </a:lnTo>
                <a:lnTo>
                  <a:pt x="3178212" y="3876454"/>
                </a:lnTo>
                <a:lnTo>
                  <a:pt x="3195127" y="3847197"/>
                </a:lnTo>
                <a:lnTo>
                  <a:pt x="3177582" y="3839840"/>
                </a:lnTo>
                <a:cubicBezTo>
                  <a:pt x="3168071" y="3837253"/>
                  <a:pt x="3158114" y="3835897"/>
                  <a:pt x="3147901" y="3835897"/>
                </a:cubicBezTo>
                <a:cubicBezTo>
                  <a:pt x="2517432" y="3835897"/>
                  <a:pt x="2517432" y="3835897"/>
                  <a:pt x="2517432" y="3835897"/>
                </a:cubicBezTo>
                <a:cubicBezTo>
                  <a:pt x="2477943" y="3835897"/>
                  <a:pt x="2439816" y="3857604"/>
                  <a:pt x="2420752" y="3892877"/>
                </a:cubicBezTo>
                <a:cubicBezTo>
                  <a:pt x="2104837" y="4436903"/>
                  <a:pt x="2104837" y="4436903"/>
                  <a:pt x="2104837" y="4436903"/>
                </a:cubicBezTo>
                <a:cubicBezTo>
                  <a:pt x="2084410" y="4470820"/>
                  <a:pt x="2084410" y="4514233"/>
                  <a:pt x="2104837" y="4548151"/>
                </a:cubicBezTo>
                <a:cubicBezTo>
                  <a:pt x="2144326" y="4616153"/>
                  <a:pt x="2178878" y="4675656"/>
                  <a:pt x="2209113" y="4727721"/>
                </a:cubicBezTo>
                <a:lnTo>
                  <a:pt x="2224378" y="4754008"/>
                </a:lnTo>
                <a:lnTo>
                  <a:pt x="2153663" y="4754008"/>
                </a:lnTo>
                <a:cubicBezTo>
                  <a:pt x="1933754" y="4754008"/>
                  <a:pt x="1581900" y="4754008"/>
                  <a:pt x="1018932" y="4754008"/>
                </a:cubicBezTo>
                <a:cubicBezTo>
                  <a:pt x="924902" y="4754008"/>
                  <a:pt x="834114" y="4702320"/>
                  <a:pt x="788719" y="4618329"/>
                </a:cubicBezTo>
                <a:cubicBezTo>
                  <a:pt x="788719" y="4618329"/>
                  <a:pt x="788719" y="4618329"/>
                  <a:pt x="36477" y="3322916"/>
                </a:cubicBezTo>
                <a:cubicBezTo>
                  <a:pt x="-12160" y="3242154"/>
                  <a:pt x="-12160" y="3138780"/>
                  <a:pt x="36477" y="3058018"/>
                </a:cubicBezTo>
                <a:cubicBezTo>
                  <a:pt x="36477" y="3058018"/>
                  <a:pt x="36477" y="3058018"/>
                  <a:pt x="788719" y="1762604"/>
                </a:cubicBezTo>
                <a:cubicBezTo>
                  <a:pt x="834114" y="1678612"/>
                  <a:pt x="924902" y="1626925"/>
                  <a:pt x="1018932" y="1626925"/>
                </a:cubicBezTo>
                <a:close/>
                <a:moveTo>
                  <a:pt x="3636614" y="339380"/>
                </a:moveTo>
                <a:cubicBezTo>
                  <a:pt x="4821522" y="339380"/>
                  <a:pt x="4821522" y="339380"/>
                  <a:pt x="4821522" y="339380"/>
                </a:cubicBezTo>
                <a:cubicBezTo>
                  <a:pt x="4881471" y="339380"/>
                  <a:pt x="4959055" y="382420"/>
                  <a:pt x="4990793" y="436221"/>
                </a:cubicBezTo>
                <a:cubicBezTo>
                  <a:pt x="5583246" y="1479943"/>
                  <a:pt x="5583246" y="1479943"/>
                  <a:pt x="5583246" y="1479943"/>
                </a:cubicBezTo>
                <a:cubicBezTo>
                  <a:pt x="5611458" y="1537330"/>
                  <a:pt x="5611458" y="1623410"/>
                  <a:pt x="5583246" y="1680798"/>
                </a:cubicBezTo>
                <a:cubicBezTo>
                  <a:pt x="4990793" y="2724519"/>
                  <a:pt x="4990793" y="2724519"/>
                  <a:pt x="4990793" y="2724519"/>
                </a:cubicBezTo>
                <a:cubicBezTo>
                  <a:pt x="4959055" y="2778320"/>
                  <a:pt x="4881471" y="2821359"/>
                  <a:pt x="4821522" y="2821359"/>
                </a:cubicBezTo>
                <a:lnTo>
                  <a:pt x="3636614" y="2821359"/>
                </a:lnTo>
                <a:cubicBezTo>
                  <a:pt x="3573138" y="2821359"/>
                  <a:pt x="3495555" y="2778320"/>
                  <a:pt x="3467343" y="2724519"/>
                </a:cubicBezTo>
                <a:cubicBezTo>
                  <a:pt x="2874889" y="1680798"/>
                  <a:pt x="2874889" y="1680798"/>
                  <a:pt x="2874889" y="1680798"/>
                </a:cubicBezTo>
                <a:cubicBezTo>
                  <a:pt x="2843150" y="1623410"/>
                  <a:pt x="2843150" y="1537330"/>
                  <a:pt x="2874889" y="1479943"/>
                </a:cubicBezTo>
                <a:cubicBezTo>
                  <a:pt x="3467343" y="436221"/>
                  <a:pt x="3467343" y="436221"/>
                  <a:pt x="3467343" y="436221"/>
                </a:cubicBezTo>
                <a:cubicBezTo>
                  <a:pt x="3495555" y="382420"/>
                  <a:pt x="3573138" y="339380"/>
                  <a:pt x="3636614" y="339380"/>
                </a:cubicBezTo>
                <a:close/>
                <a:moveTo>
                  <a:pt x="1941243" y="0"/>
                </a:moveTo>
                <a:cubicBezTo>
                  <a:pt x="2646300" y="0"/>
                  <a:pt x="2646300" y="0"/>
                  <a:pt x="2646300" y="0"/>
                </a:cubicBezTo>
                <a:cubicBezTo>
                  <a:pt x="2681973" y="0"/>
                  <a:pt x="2728138" y="25610"/>
                  <a:pt x="2747022" y="57624"/>
                </a:cubicBezTo>
                <a:cubicBezTo>
                  <a:pt x="3099551" y="678671"/>
                  <a:pt x="3099551" y="678671"/>
                  <a:pt x="3099551" y="678671"/>
                </a:cubicBezTo>
                <a:cubicBezTo>
                  <a:pt x="3116339" y="712818"/>
                  <a:pt x="3116339" y="764038"/>
                  <a:pt x="3099551" y="798186"/>
                </a:cubicBezTo>
                <a:cubicBezTo>
                  <a:pt x="2747022" y="1419233"/>
                  <a:pt x="2747022" y="1419233"/>
                  <a:pt x="2747022" y="1419233"/>
                </a:cubicBezTo>
                <a:cubicBezTo>
                  <a:pt x="2728138" y="1451247"/>
                  <a:pt x="2681973" y="1476856"/>
                  <a:pt x="2646300" y="1476856"/>
                </a:cubicBezTo>
                <a:lnTo>
                  <a:pt x="1941243" y="1476856"/>
                </a:lnTo>
                <a:cubicBezTo>
                  <a:pt x="1903472" y="1476856"/>
                  <a:pt x="1857308" y="1451247"/>
                  <a:pt x="1840520" y="1419233"/>
                </a:cubicBezTo>
                <a:cubicBezTo>
                  <a:pt x="1487992" y="798186"/>
                  <a:pt x="1487992" y="798186"/>
                  <a:pt x="1487992" y="798186"/>
                </a:cubicBezTo>
                <a:cubicBezTo>
                  <a:pt x="1469107" y="764038"/>
                  <a:pt x="1469107" y="712818"/>
                  <a:pt x="1487992" y="678671"/>
                </a:cubicBezTo>
                <a:cubicBezTo>
                  <a:pt x="1840520" y="57624"/>
                  <a:pt x="1840520" y="57624"/>
                  <a:pt x="1840520" y="57624"/>
                </a:cubicBezTo>
                <a:cubicBezTo>
                  <a:pt x="1857308" y="25610"/>
                  <a:pt x="1903472" y="0"/>
                  <a:pt x="1941243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ntraštė 1"/>
          <p:cNvSpPr txBox="1">
            <a:spLocks/>
          </p:cNvSpPr>
          <p:nvPr/>
        </p:nvSpPr>
        <p:spPr>
          <a:xfrm>
            <a:off x="4482494" y="3723165"/>
            <a:ext cx="7772373" cy="14584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3200" b="1" i="0" u="none" strike="noStrike" kern="1200" cap="none" spc="0" normalizeH="0" baseline="0" noProof="0" dirty="0">
                <a:ln>
                  <a:noFill/>
                </a:ln>
                <a:solidFill>
                  <a:srgbClr val="007456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Paslaugų apmokėjimo tobulinimas 2024 m.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7456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sp>
        <p:nvSpPr>
          <p:cNvPr id="8" name="Antrinis pavadinimas 2"/>
          <p:cNvSpPr>
            <a:spLocks noGrp="1"/>
          </p:cNvSpPr>
          <p:nvPr>
            <p:ph type="subTitle" idx="1"/>
          </p:nvPr>
        </p:nvSpPr>
        <p:spPr>
          <a:xfrm>
            <a:off x="6226965" y="5982782"/>
            <a:ext cx="4428613" cy="77865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lt-LT" sz="1600" dirty="0"/>
              <a:t>VLK</a:t>
            </a:r>
          </a:p>
          <a:p>
            <a:r>
              <a:rPr lang="lt-LT" sz="1600" dirty="0"/>
              <a:t>2024-03-25</a:t>
            </a:r>
            <a:endParaRPr lang="en-US" sz="1600" dirty="0"/>
          </a:p>
        </p:txBody>
      </p:sp>
      <p:pic>
        <p:nvPicPr>
          <p:cNvPr id="40" name="Paveikslėlis 39">
            <a:extLst>
              <a:ext uri="{FF2B5EF4-FFF2-40B4-BE49-F238E27FC236}">
                <a16:creationId xmlns:a16="http://schemas.microsoft.com/office/drawing/2014/main" id="{F62D1AAB-4A9A-48F1-84E8-D40376E445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1223" y="1052533"/>
            <a:ext cx="1017171" cy="240513"/>
          </a:xfrm>
          <a:prstGeom prst="rect">
            <a:avLst/>
          </a:prstGeom>
        </p:spPr>
      </p:pic>
      <p:pic>
        <p:nvPicPr>
          <p:cNvPr id="47" name="Paveikslėlis 46">
            <a:extLst>
              <a:ext uri="{FF2B5EF4-FFF2-40B4-BE49-F238E27FC236}">
                <a16:creationId xmlns:a16="http://schemas.microsoft.com/office/drawing/2014/main" id="{E35B3D61-0945-4BBD-BAFF-C046364848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8129" y="2898270"/>
            <a:ext cx="2466188" cy="1354229"/>
          </a:xfrm>
          <a:prstGeom prst="rect">
            <a:avLst/>
          </a:prstGeom>
        </p:spPr>
      </p:pic>
      <p:pic>
        <p:nvPicPr>
          <p:cNvPr id="5" name="Paveikslėlis 4" descr="Ekrano nukirtima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6535" y="1423895"/>
            <a:ext cx="1776068" cy="1184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911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52D8B87-840F-FB78-E262-D76C4D680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5924" y="371475"/>
            <a:ext cx="9667875" cy="1319213"/>
          </a:xfrm>
        </p:spPr>
        <p:txBody>
          <a:bodyPr/>
          <a:lstStyle/>
          <a:p>
            <a:r>
              <a:rPr lang="lt-LT" sz="3200" b="1" dirty="0">
                <a:solidFill>
                  <a:srgbClr val="2894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Nuo 2024 m. sausio mėn</a:t>
            </a:r>
            <a:r>
              <a:rPr lang="lt-LT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E8EB1B69-E8C8-4612-ABA4-8ABEB97ED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lt-LT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Padidintos PAASP kainos šeimos gydytojo komandos didinimui (</a:t>
            </a:r>
            <a:r>
              <a:rPr lang="lt-LT" dirty="0">
                <a:latin typeface="Times New Roman" panose="02020603050405020304" pitchFamily="18" charset="0"/>
              </a:rPr>
              <a:t>etatų santykio didinimui iki 2,4)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lt-LT" dirty="0"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lt-LT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umažintas burnos higienisto aptarnaujamų gyventojų skaičius iki 10 000. Nustatomas naujas metinio bazinio mokėjimo dydis už prirašytą gyventoją, kai </a:t>
            </a:r>
            <a:r>
              <a:rPr lang="lt-LT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burnos higienisto aptarnaujamų gyventojų skaičius neviršija 10 000.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kumimoji="0" lang="lt-LT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Pakeistas mokėjimas už GDR, peržiūrėtas šeimos gydytojų darbo GDR sąrašas, papildomai mokama už psichikos s</a:t>
            </a:r>
            <a:r>
              <a:rPr lang="lt-LT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veikatos</a:t>
            </a:r>
            <a:r>
              <a:rPr lang="lt-LT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GDR </a:t>
            </a:r>
            <a:r>
              <a:rPr lang="lt-LT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t-LT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Asmenų, kuriems nustatyti afektinis ir (ar) </a:t>
            </a:r>
            <a:r>
              <a:rPr lang="lt-LT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neurozinis</a:t>
            </a:r>
            <a:r>
              <a:rPr lang="lt-LT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sutrikimai, priežiūra)</a:t>
            </a:r>
            <a:endParaRPr kumimoji="0" lang="lt-LT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dirty="0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BFA30C9A-AD47-B052-12D5-24E6071CD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2</a:t>
            </a:fld>
            <a:endParaRPr lang="lt-LT"/>
          </a:p>
        </p:txBody>
      </p:sp>
      <p:pic>
        <p:nvPicPr>
          <p:cNvPr id="5" name="Paveikslėlis 4">
            <a:extLst>
              <a:ext uri="{FF2B5EF4-FFF2-40B4-BE49-F238E27FC236}">
                <a16:creationId xmlns:a16="http://schemas.microsoft.com/office/drawing/2014/main" id="{58EE12C1-1F55-FCB3-DADE-D38A0669DF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52" y="203926"/>
            <a:ext cx="1248728" cy="58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904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6EF5A216-800E-B10C-5A0F-FC475F9BE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3550" y="-28529"/>
            <a:ext cx="7677149" cy="1626520"/>
          </a:xfrm>
        </p:spPr>
        <p:txBody>
          <a:bodyPr>
            <a:normAutofit/>
          </a:bodyPr>
          <a:lstStyle/>
          <a:p>
            <a:r>
              <a:rPr lang="lt-LT" sz="2800" b="1" dirty="0">
                <a:solidFill>
                  <a:srgbClr val="2894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Nuo 2024 m. sausio mėn</a:t>
            </a:r>
            <a:r>
              <a:rPr lang="lt-LT" sz="2800" dirty="0">
                <a:solidFill>
                  <a:srgbClr val="2894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(2)</a:t>
            </a:r>
            <a:b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sz="2800" b="1" dirty="0">
              <a:solidFill>
                <a:srgbClr val="1E7556"/>
              </a:solidFill>
              <a:latin typeface="Calibri"/>
              <a:ea typeface="ＭＳ Ｐゴシック" pitchFamily="-65" charset="-128"/>
              <a:cs typeface="Times New Roman"/>
            </a:endParaRP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FD33E542-CEAC-DF53-D10F-4443FA92E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809" y="971550"/>
            <a:ext cx="10462630" cy="6251814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lt-LT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padidintos gydytojo psichiatro konsultacijų kainos (psichiatro, vaikų ir paauglių psichiatro, </a:t>
            </a:r>
            <a:r>
              <a:rPr lang="lt-LT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gydytojo psichiatro, teikiančio priklausomybės ligų gydymo paslaugas, Gydytojo vaikų ir paauglių psichiatro, teikiančio priklausomybės ligų gydymo paslaugas)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pakeista asmens sveikatos priežiūros paslaugų, priklausančių III–V paslaugų apmokėjimo grupėms, apmokėjimo tvarka (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mokama aktyviojo gydymo atvejo bazinę kainą dauginant iš dienos gydymo kainos koeficiento bei</a:t>
            </a: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papildomas kompensacinis priedas, tam, kad išlaikyti buvusias paslaugų kainas).</a:t>
            </a:r>
          </a:p>
          <a:p>
            <a:pPr lvl="0" algn="just">
              <a:buFont typeface="Wingdings" panose="05000000000000000000" pitchFamily="2" charset="2"/>
              <a:buChar char="Ø"/>
              <a:defRPr/>
            </a:pPr>
            <a:r>
              <a:rPr lang="lt-LT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įsigaliojo Psichikos ir elgesio sutrikimų gydymo bendruomenėje komandos paslauga</a:t>
            </a:r>
            <a:endParaRPr kumimoji="0" lang="lt-LT" sz="2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lt-LT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išplėstas dienos stacionare atliekamų intervencinių kardiologijos ir radiologijos paslaugų spektras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lt-LT" sz="2400" dirty="0">
                <a:latin typeface="Times New Roman"/>
                <a:ea typeface="+mn-lt"/>
                <a:cs typeface="+mn-lt"/>
              </a:rPr>
              <a:t>pradėtos kompensuoti naujos gydymo CD19 chimerinių antigeno receptorių T ląstelėmis (CAR-T) paslaugos - kurių metu pacientų, sergančių </a:t>
            </a:r>
            <a:r>
              <a:rPr lang="lt-LT" sz="2400" dirty="0" err="1">
                <a:latin typeface="Times New Roman"/>
                <a:ea typeface="+mn-lt"/>
                <a:cs typeface="+mn-lt"/>
              </a:rPr>
              <a:t>recidyvavusia</a:t>
            </a:r>
            <a:r>
              <a:rPr lang="lt-LT" sz="2400" dirty="0">
                <a:latin typeface="Times New Roman"/>
                <a:ea typeface="+mn-lt"/>
                <a:cs typeface="+mn-lt"/>
              </a:rPr>
              <a:t> ar </a:t>
            </a:r>
            <a:r>
              <a:rPr lang="lt-LT" sz="2400" dirty="0" err="1">
                <a:latin typeface="Times New Roman"/>
                <a:ea typeface="+mn-lt"/>
                <a:cs typeface="+mn-lt"/>
              </a:rPr>
              <a:t>refrakteria</a:t>
            </a:r>
            <a:r>
              <a:rPr lang="lt-LT" sz="2400" dirty="0">
                <a:latin typeface="Times New Roman"/>
                <a:ea typeface="+mn-lt"/>
                <a:cs typeface="+mn-lt"/>
              </a:rPr>
              <a:t> B ląstelių limfoma ar leukemija gydymui bus taikomas pažangus ląstelinės imunoterapijos metodas.</a:t>
            </a:r>
            <a:endParaRPr lang="lt-LT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lt-LT" sz="2800" dirty="0">
              <a:solidFill>
                <a:prstClr val="black"/>
              </a:solidFill>
              <a:latin typeface="Times New Roman"/>
              <a:cs typeface="Calibri" panose="020F0502020204030204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lt-LT" dirty="0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CAD32F87-4508-8C86-85BB-0A234FD1F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3</a:t>
            </a:fld>
            <a:endParaRPr lang="lt-LT"/>
          </a:p>
        </p:txBody>
      </p:sp>
      <p:pic>
        <p:nvPicPr>
          <p:cNvPr id="6" name="Paveikslėlis 5">
            <a:extLst>
              <a:ext uri="{FF2B5EF4-FFF2-40B4-BE49-F238E27FC236}">
                <a16:creationId xmlns:a16="http://schemas.microsoft.com/office/drawing/2014/main" id="{2D4327F3-3412-A575-2C48-95C2ABD8E4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52" y="203926"/>
            <a:ext cx="1248728" cy="58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379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avadinimas 7">
            <a:extLst>
              <a:ext uri="{FF2B5EF4-FFF2-40B4-BE49-F238E27FC236}">
                <a16:creationId xmlns:a16="http://schemas.microsoft.com/office/drawing/2014/main" id="{BE503C1E-20EC-D3F1-9E82-DD602EECE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9347" y="136525"/>
            <a:ext cx="10035427" cy="1325563"/>
          </a:xfrm>
        </p:spPr>
        <p:txBody>
          <a:bodyPr>
            <a:normAutofit/>
          </a:bodyPr>
          <a:lstStyle/>
          <a:p>
            <a:pPr algn="ctr"/>
            <a:r>
              <a:rPr lang="lt-LT" sz="3200" b="1" dirty="0">
                <a:solidFill>
                  <a:srgbClr val="007456"/>
                </a:solidFill>
                <a:latin typeface="Calibri"/>
                <a:ea typeface="+mn-ea"/>
                <a:cs typeface="+mn-cs"/>
              </a:rPr>
              <a:t>2024 metų asmens sveikatos priežiūros paslaugų apmokėjimo tobulinimo darbai (1)</a:t>
            </a:r>
            <a:endParaRPr lang="lt-LT" sz="3200" dirty="0"/>
          </a:p>
        </p:txBody>
      </p:sp>
      <p:sp>
        <p:nvSpPr>
          <p:cNvPr id="9" name="Turinio vietos rezervavimo ženklas 8">
            <a:extLst>
              <a:ext uri="{FF2B5EF4-FFF2-40B4-BE49-F238E27FC236}">
                <a16:creationId xmlns:a16="http://schemas.microsoft.com/office/drawing/2014/main" id="{3ADEB31A-6F82-5793-5D02-0115053D2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5400"/>
            <a:ext cx="10515600" cy="4881563"/>
          </a:xfrm>
        </p:spPr>
        <p:txBody>
          <a:bodyPr>
            <a:normAutofit fontScale="85000" lnSpcReduction="20000"/>
          </a:bodyPr>
          <a:lstStyle/>
          <a:p>
            <a:pPr marL="0" indent="0" algn="l" rtl="0" eaLnBrk="1" fontAlgn="ctr" latinLnBrk="0" hangingPunct="1">
              <a:spcBef>
                <a:spcPts val="0"/>
              </a:spcBef>
              <a:spcAft>
                <a:spcPts val="0"/>
              </a:spcAft>
              <a:buNone/>
            </a:pPr>
            <a:endParaRPr lang="lt-LT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114300" indent="-342900" fontAlgn="ctr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lt-LT" sz="2100" b="0" i="0" u="none" strike="noStrike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Geriatrijos</a:t>
            </a:r>
            <a:r>
              <a:rPr lang="lt-LT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paslaugos  - </a:t>
            </a:r>
            <a:r>
              <a:rPr lang="lt-LT" sz="2100" b="0" i="0" u="none" strike="noStrike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geriatrijos</a:t>
            </a:r>
            <a:r>
              <a:rPr lang="lt-LT" sz="2100" b="0" i="0" u="none" strike="noStrike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konsultacijų ir </a:t>
            </a:r>
            <a:r>
              <a:rPr lang="lt-LT" sz="2100" b="0" i="0" u="none" strike="noStrike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geriatrijos</a:t>
            </a:r>
            <a:r>
              <a:rPr lang="lt-LT" sz="2100" b="0" i="0" u="none" strike="noStrike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dienos stacionaro</a:t>
            </a:r>
            <a:endParaRPr lang="lt-LT" sz="2100" b="0" i="0" u="none" strike="noStrike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-342900" fontAlgn="ctr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lt-LT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Gydytojo specialisto konsultacija, kai atliekami endoskopiniai tyrimai:</a:t>
            </a:r>
          </a:p>
          <a:p>
            <a:pPr marL="457200" lvl="1" fontAlgn="ctr">
              <a:lnSpc>
                <a:spcPct val="150000"/>
              </a:lnSpc>
              <a:spcBef>
                <a:spcPts val="0"/>
              </a:spcBef>
            </a:pPr>
            <a:r>
              <a:rPr lang="lt-LT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bronchoskopija</a:t>
            </a:r>
            <a:r>
              <a:rPr lang="lt-LT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457200" lvl="1" fontAlgn="ctr">
              <a:lnSpc>
                <a:spcPct val="150000"/>
              </a:lnSpc>
              <a:spcBef>
                <a:spcPts val="0"/>
              </a:spcBef>
            </a:pPr>
            <a:r>
              <a:rPr lang="lt-LT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gastroduodenoskopija</a:t>
            </a:r>
            <a:endParaRPr lang="lt-LT" sz="2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fontAlgn="ctr">
              <a:lnSpc>
                <a:spcPct val="150000"/>
              </a:lnSpc>
              <a:spcBef>
                <a:spcPts val="0"/>
              </a:spcBef>
            </a:pPr>
            <a:r>
              <a:rPr lang="lt-LT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kolonoskopija</a:t>
            </a:r>
            <a:endParaRPr lang="lt-LT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-342900" fontAlgn="ctr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lt-LT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Išmatų </a:t>
            </a:r>
            <a:r>
              <a:rPr lang="lt-LT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mikrobiotos</a:t>
            </a:r>
            <a:r>
              <a:rPr lang="lt-LT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transplantacijos paslaugos</a:t>
            </a:r>
            <a:endParaRPr lang="lt-LT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-342900" fontAlgn="ctr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lt-LT" sz="21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Ambulatorinės slaugos ir akušerijos ankstyvosios intervencijos paslaugos šeimoms</a:t>
            </a:r>
          </a:p>
          <a:p>
            <a:pPr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lt-LT" sz="2100" b="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Specializuoto pavėžėjimo paslaugos</a:t>
            </a:r>
            <a:endParaRPr lang="lt-LT" sz="2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-342900" fontAlgn="ctr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lt-LT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Brangūs tyrimai:</a:t>
            </a:r>
          </a:p>
          <a:p>
            <a:pPr marL="0" fontAlgn="ctr">
              <a:lnSpc>
                <a:spcPct val="150000"/>
              </a:lnSpc>
              <a:spcBef>
                <a:spcPts val="0"/>
              </a:spcBef>
            </a:pPr>
            <a:r>
              <a:rPr lang="lt-LT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 ir MRT angiografija</a:t>
            </a:r>
          </a:p>
          <a:p>
            <a:pPr marL="0" fontAlgn="ctr">
              <a:lnSpc>
                <a:spcPct val="150000"/>
              </a:lnSpc>
              <a:spcBef>
                <a:spcPts val="0"/>
              </a:spcBef>
            </a:pPr>
            <a:r>
              <a:rPr lang="lt-LT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 ir MRT tyrimai, naudojant kontrastines medžiagas</a:t>
            </a:r>
          </a:p>
          <a:p>
            <a:pPr marL="0" fontAlgn="ctr">
              <a:lnSpc>
                <a:spcPct val="150000"/>
              </a:lnSpc>
              <a:spcBef>
                <a:spcPts val="0"/>
              </a:spcBef>
            </a:pPr>
            <a:r>
              <a:rPr lang="lt-LT" sz="2000" kern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Prostatos specifiniam membranos antigenui (PSMA) teigiamų pažaidų nustatymas taikant (68Ga) 	PET/KT vaizdinimą (68 Ga PSMA PET/KT)</a:t>
            </a:r>
            <a:endParaRPr lang="lt-LT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l" rtl="0" eaLnBrk="1" fontAlgn="ctr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lt-LT" sz="2000" b="0" i="0" u="none" strike="noStrike" dirty="0">
              <a:effectLst/>
              <a:latin typeface="+mj-lt"/>
            </a:endParaRPr>
          </a:p>
          <a:p>
            <a:endParaRPr lang="lt-LT" dirty="0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6011AEF4-EA39-6FD9-1443-F4E1B2E0C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4</a:t>
            </a:fld>
            <a:endParaRPr lang="lt-LT"/>
          </a:p>
        </p:txBody>
      </p:sp>
      <p:pic>
        <p:nvPicPr>
          <p:cNvPr id="10" name="Paveikslėlis 9">
            <a:extLst>
              <a:ext uri="{FF2B5EF4-FFF2-40B4-BE49-F238E27FC236}">
                <a16:creationId xmlns:a16="http://schemas.microsoft.com/office/drawing/2014/main" id="{BBD902FB-4638-5874-9467-E0BB736874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52" y="203926"/>
            <a:ext cx="1248728" cy="58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187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E375B75-B410-9AE8-5815-1EA834E34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t-LT" sz="3200" b="1" dirty="0">
                <a:solidFill>
                  <a:srgbClr val="007456"/>
                </a:solidFill>
                <a:latin typeface="Calibri"/>
                <a:ea typeface="+mn-ea"/>
                <a:cs typeface="+mn-cs"/>
              </a:rPr>
              <a:t>2024 metų asmens sveikatos priežiūros paslaugų apmokėjimo tobulinimo darbai (2)</a:t>
            </a:r>
            <a:endParaRPr lang="lt-LT" sz="3200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A7B977E9-DCA7-757A-79A3-3DAC331CFF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511300"/>
            <a:ext cx="10706100" cy="5142774"/>
          </a:xfrm>
        </p:spPr>
        <p:txBody>
          <a:bodyPr>
            <a:normAutofit/>
          </a:bodyPr>
          <a:lstStyle/>
          <a:p>
            <a:pPr marL="57150" indent="-285750" algn="l" rtl="0" eaLnBrk="1" fontAlgn="ctr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lt-LT" sz="1800" b="0" i="0" u="none" strike="noStrike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Gydytojų specialistų ambulatorinės konsultacijos:</a:t>
            </a:r>
            <a:endParaRPr lang="lt-LT" sz="1800" b="0" i="0" u="none" strike="noStrike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l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1800" b="0" i="0" u="none" strike="noStrike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Kardiologo</a:t>
            </a:r>
            <a:endParaRPr lang="lt-LT" sz="1800" b="0" i="0" u="none" strike="noStrike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l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1800" b="0" i="0" u="none" strike="noStrike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Neurologo  </a:t>
            </a:r>
          </a:p>
          <a:p>
            <a:pPr marL="0" fontAlgn="ctr">
              <a:lnSpc>
                <a:spcPct val="150000"/>
              </a:lnSpc>
              <a:spcBef>
                <a:spcPts val="0"/>
              </a:spcBef>
            </a:pPr>
            <a:r>
              <a:rPr lang="lt-LT" sz="18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Gastroenterologo </a:t>
            </a:r>
          </a:p>
          <a:p>
            <a:pPr marL="0" fontAlgn="ctr">
              <a:lnSpc>
                <a:spcPct val="150000"/>
              </a:lnSpc>
              <a:spcBef>
                <a:spcPts val="0"/>
              </a:spcBef>
            </a:pPr>
            <a:r>
              <a:rPr lang="lt-L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Reumatologo</a:t>
            </a:r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algn="l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18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lt-LT" sz="1800" b="0" i="0" u="none" strike="noStrike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kušerio ginekologo</a:t>
            </a:r>
            <a:endParaRPr lang="lt-LT" sz="1800" b="0" i="0" u="none" strike="noStrike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l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1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lt-LT" sz="1800" b="0" i="0" u="none" strike="noStrike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torinolaringologo</a:t>
            </a:r>
            <a:endParaRPr lang="lt-LT" sz="1800" b="0" i="0" u="none" strike="noStrike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l" rtl="0" eaLnBrk="1" fontAlgn="ctr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1800" b="0" i="0" u="none" strike="noStrike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Oftalmologo</a:t>
            </a:r>
            <a:endParaRPr lang="lt-LT" sz="1800" b="0" i="0" u="none" strike="noStrike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fontAlgn="ctr">
              <a:lnSpc>
                <a:spcPct val="150000"/>
              </a:lnSpc>
              <a:spcBef>
                <a:spcPts val="0"/>
              </a:spcBef>
            </a:pPr>
            <a:r>
              <a:rPr lang="lt-LT" sz="1800" b="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Specializuoto psichologinio konsultavimo paslauga</a:t>
            </a:r>
          </a:p>
          <a:p>
            <a:pPr marL="57150" indent="-285750" fontAlgn="ctr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lt-LT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Ambulatorinės slaugos paslaugos namuose </a:t>
            </a:r>
            <a:endParaRPr lang="lt-L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" indent="-285750" fontAlgn="ctr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lt-LT" sz="1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Paliatyviosios</a:t>
            </a:r>
            <a:r>
              <a:rPr lang="lt-LT" sz="1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pagalbos (stacionarinės ir ambulatorinės) paslaugos</a:t>
            </a:r>
            <a:endParaRPr lang="lt-L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fontAlgn="ctr">
              <a:spcBef>
                <a:spcPts val="0"/>
              </a:spcBef>
            </a:pPr>
            <a:endParaRPr lang="lt-LT" sz="1800" b="0" i="0" u="none" strike="noStrike" dirty="0">
              <a:effectLst/>
              <a:latin typeface="Arial" panose="020B0604020202020204" pitchFamily="34" charset="0"/>
            </a:endParaRPr>
          </a:p>
          <a:p>
            <a:endParaRPr lang="lt-LT" dirty="0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004D2D79-7DFC-D4FB-E465-8F424A57E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5</a:t>
            </a:fld>
            <a:endParaRPr lang="lt-LT"/>
          </a:p>
        </p:txBody>
      </p:sp>
      <p:pic>
        <p:nvPicPr>
          <p:cNvPr id="5" name="Paveikslėlis 4">
            <a:extLst>
              <a:ext uri="{FF2B5EF4-FFF2-40B4-BE49-F238E27FC236}">
                <a16:creationId xmlns:a16="http://schemas.microsoft.com/office/drawing/2014/main" id="{20CD8F3F-256D-CC91-87AF-C0A34D9852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52" y="203926"/>
            <a:ext cx="1248728" cy="58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332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D8E3272-F965-0064-50F9-EF574FC0B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5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t-LT" sz="3200" b="1" dirty="0">
                <a:solidFill>
                  <a:srgbClr val="007456"/>
                </a:solidFill>
                <a:latin typeface="Calibri"/>
                <a:ea typeface="+mn-ea"/>
                <a:cs typeface="+mn-cs"/>
              </a:rPr>
              <a:t>2024 metų asmens sveikatos priežiūros paslaugų apmokėjimo tobulinimo darbai (3)</a:t>
            </a:r>
            <a:endParaRPr lang="lt-LT" sz="3200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68A744F3-B405-A2F2-F7A4-36C896AE1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350" y="1200151"/>
            <a:ext cx="10668000" cy="4841876"/>
          </a:xfrm>
        </p:spPr>
        <p:txBody>
          <a:bodyPr>
            <a:normAutofit fontScale="47500" lnSpcReduction="20000"/>
          </a:bodyPr>
          <a:lstStyle/>
          <a:p>
            <a:pPr marL="0" algn="just" rtl="0" eaLnBrk="1" fontAlgn="ctr" latinLnBrk="0" hangingPunct="1">
              <a:lnSpc>
                <a:spcPct val="170000"/>
              </a:lnSpc>
              <a:spcBef>
                <a:spcPts val="0"/>
              </a:spcBef>
            </a:pPr>
            <a:endParaRPr lang="lt-LT" sz="2400" b="0" i="0" u="none" strike="noStrike" kern="12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342900" algn="just" fontAlgn="ctr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lt-LT" sz="4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Transplantacijos paslaugos:</a:t>
            </a:r>
            <a:endParaRPr lang="lt-LT" sz="4200" b="1" i="0" u="none" strike="noStrike" kern="12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just" rtl="0" eaLnBrk="1" fontAlgn="ctr" latinLnBrk="0" hangingPunct="1">
              <a:lnSpc>
                <a:spcPct val="170000"/>
              </a:lnSpc>
              <a:spcBef>
                <a:spcPts val="0"/>
              </a:spcBef>
            </a:pPr>
            <a:r>
              <a:rPr lang="lt-LT" sz="4200" b="0" i="0" u="none" strike="noStrike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Kasos salelių transplantacija</a:t>
            </a:r>
          </a:p>
          <a:p>
            <a:pPr marL="0" algn="just" rtl="0" eaLnBrk="1" fontAlgn="ctr" latinLnBrk="0" hangingPunct="1">
              <a:lnSpc>
                <a:spcPct val="170000"/>
              </a:lnSpc>
              <a:spcBef>
                <a:spcPts val="0"/>
              </a:spcBef>
            </a:pPr>
            <a:r>
              <a:rPr lang="lt-LT" sz="42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Kepenų transplantacijos paslaugos:</a:t>
            </a:r>
          </a:p>
          <a:p>
            <a:pPr marL="0" indent="0" algn="just" rtl="0" eaLnBrk="1" fontAlgn="ctr" latinLnBrk="0" hangingPunct="1">
              <a:lnSpc>
                <a:spcPct val="170000"/>
              </a:lnSpc>
              <a:spcBef>
                <a:spcPts val="0"/>
              </a:spcBef>
            </a:pPr>
            <a:r>
              <a:rPr lang="lt-LT" sz="4200" b="0" i="0" u="none" strike="noStrike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Recipiento paruošimas gyvo / mirusio donoro kepenų transplantacijai, esant netapačioms kraujo grupėms </a:t>
            </a:r>
            <a:endParaRPr lang="lt-LT" sz="4200" b="0" i="0" u="none" strike="noStrike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rtl="0" eaLnBrk="1" fontAlgn="ctr" latinLnBrk="0" hangingPunct="1">
              <a:lnSpc>
                <a:spcPct val="170000"/>
              </a:lnSpc>
              <a:spcBef>
                <a:spcPts val="0"/>
              </a:spcBef>
            </a:pPr>
            <a:r>
              <a:rPr lang="lt-LT" sz="4200" b="0" i="0" u="none" strike="noStrike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Pakaitinė (palaikomoji) kepenų terapija</a:t>
            </a:r>
            <a:endParaRPr lang="lt-LT" sz="4200" b="0" i="0" u="none" strike="noStrike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rtl="0" eaLnBrk="1" fontAlgn="ctr" latinLnBrk="0" hangingPunct="1">
              <a:lnSpc>
                <a:spcPct val="170000"/>
              </a:lnSpc>
              <a:spcBef>
                <a:spcPts val="0"/>
              </a:spcBef>
              <a:tabLst>
                <a:tab pos="855980" algn="l"/>
              </a:tabLst>
            </a:pPr>
            <a:r>
              <a:rPr lang="lt-LT" sz="4200" b="0" i="0" u="none" strike="noStrike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Papildomas recipiento ištyrimas ir gydymas stacionare po kepenų transplantacijos, esant netapačioms kraujo          grupėms</a:t>
            </a:r>
            <a:endParaRPr lang="lt-LT" sz="4200" b="0" i="0" u="none" strike="noStrike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 eaLnBrk="1" fontAlgn="ctr" latinLnBrk="0" hangingPunct="1">
              <a:lnSpc>
                <a:spcPct val="170000"/>
              </a:lnSpc>
              <a:spcBef>
                <a:spcPts val="0"/>
              </a:spcBef>
            </a:pPr>
            <a:r>
              <a:rPr lang="lt-LT" sz="4200" b="0" i="0" u="none" strike="noStrike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Donorinių kepenų mašininė </a:t>
            </a:r>
            <a:r>
              <a:rPr lang="lt-LT" sz="4200" b="0" i="0" u="none" strike="noStrike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perfuzija</a:t>
            </a:r>
            <a:endParaRPr lang="lt-LT" sz="4200" dirty="0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D98F01F4-7C0B-974E-6387-58DCC61AD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6</a:t>
            </a:fld>
            <a:endParaRPr lang="lt-LT"/>
          </a:p>
        </p:txBody>
      </p:sp>
      <p:pic>
        <p:nvPicPr>
          <p:cNvPr id="5" name="Paveikslėlis 4">
            <a:extLst>
              <a:ext uri="{FF2B5EF4-FFF2-40B4-BE49-F238E27FC236}">
                <a16:creationId xmlns:a16="http://schemas.microsoft.com/office/drawing/2014/main" id="{0BCB197B-5647-3774-6F58-88B7957474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52" y="203926"/>
            <a:ext cx="1248728" cy="58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481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BEEFA47-7454-2C06-34A8-44F7AD915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116" y="-2038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t-LT" sz="3200" b="1" dirty="0">
                <a:solidFill>
                  <a:srgbClr val="007456"/>
                </a:solidFill>
                <a:latin typeface="Calibri"/>
                <a:ea typeface="+mn-ea"/>
                <a:cs typeface="+mn-cs"/>
              </a:rPr>
              <a:t>2024 metų asmens sveikatos priežiūros paslaugų apmokėjimo tobulinimo darbai (4)</a:t>
            </a:r>
            <a:endParaRPr lang="lt-LT" sz="3200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D9440851-2173-BD08-8953-84E38AEED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158874"/>
            <a:ext cx="10515600" cy="5299075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lt-LT" b="0" i="0" u="none" strike="noStrike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Farmakogenetinis</a:t>
            </a:r>
            <a:r>
              <a:rPr lang="lt-LT" b="0" i="0" u="none" strike="noStrike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tyrimas - vaistų toleravimo tyrimas (skiriamas gydytojo psichiatro konsultacijos metu)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lt-LT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Kalbos korekcijos paslaugos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lt-LT" b="0" i="0" u="none" strike="noStrike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Prevencinių programų paslaugos:</a:t>
            </a:r>
            <a:endParaRPr lang="lt-LT" b="0" i="0" u="none" strike="noStrike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just" rtl="0" eaLnBrk="1" fontAlgn="ctr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b="0" i="0" u="none" strike="noStrike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Gimdos kaklelio</a:t>
            </a:r>
            <a:endParaRPr lang="lt-LT" b="0" i="0" u="none" strike="noStrike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l" rtl="0" eaLnBrk="1" fontAlgn="ctr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b="0" i="0" u="none" strike="noStrike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Krūties vėžio</a:t>
            </a:r>
            <a:endParaRPr lang="lt-LT" b="0" i="0" u="none" strike="noStrike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just" rtl="0" eaLnBrk="1" fontAlgn="ctr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855980" algn="l"/>
              </a:tabLst>
            </a:pPr>
            <a:r>
              <a:rPr lang="lt-LT" b="0" i="0" u="none" strike="noStrike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Storosios žarnos vėžio</a:t>
            </a:r>
            <a:endParaRPr lang="lt-LT" b="0" i="0" u="none" strike="noStrike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l" rtl="0" eaLnBrk="1" fontAlgn="ctr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b="0" i="0" u="none" strike="noStrike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Plaučių vėžio</a:t>
            </a:r>
          </a:p>
          <a:p>
            <a:pPr indent="-457200" algn="l" rtl="0" eaLnBrk="1" fontAlgn="ctr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lt-LT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Pasiruošimas tyrimų fondo diegimui PAASPĮ</a:t>
            </a:r>
          </a:p>
          <a:p>
            <a:pPr indent="-457200" algn="l" rtl="0" eaLnBrk="1" fontAlgn="ctr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Skubios pagalbos skyrių finansavimo tobulinimas</a:t>
            </a:r>
            <a:endParaRPr lang="lt-LT" b="0" i="0" u="none" strike="noStrike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2800" kern="1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2FF1183C-9953-ABA1-6A83-BAF5113AE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AAA4D-86FA-4DBD-A8CC-35E900AD7158}" type="slidenum">
              <a:rPr lang="lt-LT" smtClean="0"/>
              <a:t>7</a:t>
            </a:fld>
            <a:endParaRPr lang="lt-LT"/>
          </a:p>
        </p:txBody>
      </p:sp>
      <p:pic>
        <p:nvPicPr>
          <p:cNvPr id="5" name="Paveikslėlis 4">
            <a:extLst>
              <a:ext uri="{FF2B5EF4-FFF2-40B4-BE49-F238E27FC236}">
                <a16:creationId xmlns:a16="http://schemas.microsoft.com/office/drawing/2014/main" id="{5AB61AA6-CFD3-05A9-639C-63EF62247D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52" y="203926"/>
            <a:ext cx="1248728" cy="58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039828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as" ma:contentTypeID="0x0101000BF9656ADE522B45BC380EE6375EF0BE" ma:contentTypeVersion="11" ma:contentTypeDescription="Kurkite naują dokumentą." ma:contentTypeScope="" ma:versionID="0059392629bb0419b4722069fe7cd2ef">
  <xsd:schema xmlns:xsd="http://www.w3.org/2001/XMLSchema" xmlns:xs="http://www.w3.org/2001/XMLSchema" xmlns:p="http://schemas.microsoft.com/office/2006/metadata/properties" xmlns:ns3="78465be5-9424-404a-9629-909634a88339" xmlns:ns4="1d38e8f0-8551-4d3e-86c7-e617e6289876" targetNamespace="http://schemas.microsoft.com/office/2006/metadata/properties" ma:root="true" ma:fieldsID="166c8c8afc3d75331420b29cbd80abda" ns3:_="" ns4:_="">
    <xsd:import namespace="78465be5-9424-404a-9629-909634a88339"/>
    <xsd:import namespace="1d38e8f0-8551-4d3e-86c7-e617e628987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LengthInSeconds" minOccurs="0"/>
                <xsd:element ref="ns4:_activity" minOccurs="0"/>
                <xsd:element ref="ns4:MediaServiceAutoTags" minOccurs="0"/>
                <xsd:element ref="ns4:MediaServiceObjectDetectorVersion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65be5-9424-404a-9629-909634a8833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Bendrinama s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Bendrinta su išsamia informacija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Bendrinimo užuominos maiša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38e8f0-8551-4d3e-86c7-e617e62898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urinio tipas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d38e8f0-8551-4d3e-86c7-e617e628987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3247FD9-E662-4117-A039-C75008E829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8465be5-9424-404a-9629-909634a88339"/>
    <ds:schemaRef ds:uri="1d38e8f0-8551-4d3e-86c7-e617e62898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239BB0E-79A6-495E-A3FC-25A4992CC6EF}">
  <ds:schemaRefs>
    <ds:schemaRef ds:uri="http://schemas.microsoft.com/office/2006/documentManagement/types"/>
    <ds:schemaRef ds:uri="http://purl.org/dc/terms/"/>
    <ds:schemaRef ds:uri="78465be5-9424-404a-9629-909634a88339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  <ds:schemaRef ds:uri="http://schemas.openxmlformats.org/package/2006/metadata/core-properties"/>
    <ds:schemaRef ds:uri="1d38e8f0-8551-4d3e-86c7-e617e6289876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3CFCB78C-DC9E-445D-B408-9F48C3A5118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4294</TotalTime>
  <Words>489</Words>
  <Application>Microsoft Office PowerPoint</Application>
  <PresentationFormat>Plačiaekranė</PresentationFormat>
  <Paragraphs>67</Paragraphs>
  <Slides>7</Slides>
  <Notes>1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„Office“ tema</vt:lpstr>
      <vt:lpstr>„PowerPoint“ pateiktis</vt:lpstr>
      <vt:lpstr>Nuo 2024 m. sausio mėn.</vt:lpstr>
      <vt:lpstr>Nuo 2024 m. sausio mėn. (2) </vt:lpstr>
      <vt:lpstr>2024 metų asmens sveikatos priežiūros paslaugų apmokėjimo tobulinimo darbai (1)</vt:lpstr>
      <vt:lpstr>2024 metų asmens sveikatos priežiūros paslaugų apmokėjimo tobulinimo darbai (2)</vt:lpstr>
      <vt:lpstr>2024 metų asmens sveikatos priežiūros paslaugų apmokėjimo tobulinimo darbai (3)</vt:lpstr>
      <vt:lpstr>2024 metų asmens sveikatos priežiūros paslaugų apmokėjimo tobulinimo darbai (4)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Rasa Savičiūtė</dc:creator>
  <cp:lastModifiedBy>Inga Cechanovičienė</cp:lastModifiedBy>
  <cp:revision>300</cp:revision>
  <dcterms:created xsi:type="dcterms:W3CDTF">2021-03-08T08:19:03Z</dcterms:created>
  <dcterms:modified xsi:type="dcterms:W3CDTF">2024-03-25T14:14:29Z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0x0101000BF9656ADE522B45BC380EE6375EF0BE</vt:lpwstr>
  </property>
</Properties>
</file>