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97" r:id="rId5"/>
    <p:sldId id="2142532847" r:id="rId6"/>
    <p:sldId id="292" r:id="rId7"/>
    <p:sldId id="293" r:id="rId8"/>
    <p:sldId id="2142532848" r:id="rId9"/>
    <p:sldId id="259" r:id="rId10"/>
    <p:sldId id="2142532850" r:id="rId11"/>
    <p:sldId id="256" r:id="rId12"/>
    <p:sldId id="296" r:id="rId13"/>
    <p:sldId id="2142532849" r:id="rId14"/>
    <p:sldId id="277" r:id="rId15"/>
    <p:sldId id="260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78" d="100"/>
          <a:sy n="78" d="100"/>
        </p:scale>
        <p:origin x="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A608C-5CD5-4F77-8F53-D2EEBCB3BE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8211E5-FAD6-48DE-B32D-8887477F0502}">
      <dgm:prSet/>
      <dgm:spPr/>
      <dgm:t>
        <a:bodyPr/>
        <a:lstStyle/>
        <a:p>
          <a:r>
            <a:rPr lang="lt-LT" b="1" i="0" dirty="0">
              <a:latin typeface="+mj-lt"/>
            </a:rPr>
            <a:t>Vilniaus universiteto ligoninė Santaros klinikos</a:t>
          </a:r>
          <a:endParaRPr lang="en-US" dirty="0">
            <a:latin typeface="+mj-lt"/>
          </a:endParaRPr>
        </a:p>
      </dgm:t>
    </dgm:pt>
    <dgm:pt modelId="{9884CAF0-320D-4C98-8984-CA7DF5D7459E}" type="parTrans" cxnId="{03002929-FF67-450D-B1A8-2692DE2573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99ED5FB-5AB8-416F-B30A-DF185C3663BC}" type="sibTrans" cxnId="{03002929-FF67-450D-B1A8-2692DE2573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0BD835D-5FE6-4D18-BA76-04C3C021A8BF}">
      <dgm:prSet/>
      <dgm:spPr/>
      <dgm:t>
        <a:bodyPr/>
        <a:lstStyle/>
        <a:p>
          <a:r>
            <a:rPr lang="lt-LT" b="1" i="0" dirty="0">
              <a:latin typeface="+mj-lt"/>
            </a:rPr>
            <a:t>Nacionalinis vėžio institutas</a:t>
          </a:r>
          <a:endParaRPr lang="en-US" dirty="0">
            <a:latin typeface="+mj-lt"/>
          </a:endParaRPr>
        </a:p>
      </dgm:t>
    </dgm:pt>
    <dgm:pt modelId="{C92065D5-7374-4E75-B479-4652E9361769}" type="parTrans" cxnId="{C0634F3C-86CA-454E-A8A4-B4460175D12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28649C8-B6FB-4F75-9ED0-E5F0D843F4FE}" type="sibTrans" cxnId="{C0634F3C-86CA-454E-A8A4-B4460175D12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6815C2D-C7F8-4107-9B02-C0247C8600AD}">
      <dgm:prSet/>
      <dgm:spPr/>
      <dgm:t>
        <a:bodyPr/>
        <a:lstStyle/>
        <a:p>
          <a:r>
            <a:rPr lang="lt-LT" b="1" i="0">
              <a:latin typeface="+mj-lt"/>
            </a:rPr>
            <a:t>Lietuvos sveikatos mokslų universiteto ligoninė Kauno klinikos</a:t>
          </a:r>
          <a:endParaRPr lang="en-US">
            <a:latin typeface="+mj-lt"/>
          </a:endParaRPr>
        </a:p>
      </dgm:t>
    </dgm:pt>
    <dgm:pt modelId="{5B4E6C0A-511C-40B0-8A7D-CD84C0F0A911}" type="parTrans" cxnId="{EE22700A-8DBA-4C54-A9DB-239277EBC5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011C737-3FFB-437A-95E4-F4963858AE43}" type="sibTrans" cxnId="{EE22700A-8DBA-4C54-A9DB-239277EBC5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59B79E-894E-4163-8570-0789805FA7DD}">
      <dgm:prSet/>
      <dgm:spPr/>
      <dgm:t>
        <a:bodyPr/>
        <a:lstStyle/>
        <a:p>
          <a:r>
            <a:rPr lang="lt-LT" b="1" i="0" dirty="0">
              <a:latin typeface="+mj-lt"/>
            </a:rPr>
            <a:t>Klaipėdos universiteto ligoninė </a:t>
          </a:r>
          <a:endParaRPr lang="en-US" dirty="0">
            <a:latin typeface="+mj-lt"/>
          </a:endParaRPr>
        </a:p>
      </dgm:t>
    </dgm:pt>
    <dgm:pt modelId="{24515D12-5DF1-49EC-9E3E-9D4379CEB904}" type="parTrans" cxnId="{EC0DB339-B7AE-436F-9468-87327873AAE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938BBE6-98AA-4FC7-9EA9-860FB0EA0490}" type="sibTrans" cxnId="{EC0DB339-B7AE-436F-9468-87327873AAE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36F6C4-2FCA-4634-BB4F-82486ED86166}">
      <dgm:prSet/>
      <dgm:spPr/>
      <dgm:t>
        <a:bodyPr/>
        <a:lstStyle/>
        <a:p>
          <a:r>
            <a:rPr lang="lt-LT" b="1" i="0">
              <a:latin typeface="+mj-lt"/>
            </a:rPr>
            <a:t>Respublikinė Šiaulių ligoninė</a:t>
          </a:r>
          <a:endParaRPr lang="en-US">
            <a:latin typeface="+mj-lt"/>
          </a:endParaRPr>
        </a:p>
      </dgm:t>
    </dgm:pt>
    <dgm:pt modelId="{2F389F74-1E1B-4129-9F33-68E84A2B4862}" type="parTrans" cxnId="{A65C4736-9B28-45AB-B6D7-FE6A42B12C3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DC933FB-5755-48CC-81D8-FCE34CA6E4BF}" type="sibTrans" cxnId="{A65C4736-9B28-45AB-B6D7-FE6A42B12C3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B5ADC06-F57E-460E-9450-7E05BE08B0AB}">
      <dgm:prSet/>
      <dgm:spPr/>
      <dgm:t>
        <a:bodyPr/>
        <a:lstStyle/>
        <a:p>
          <a:r>
            <a:rPr lang="lt-LT" b="1" i="0" dirty="0">
              <a:latin typeface="+mj-lt"/>
            </a:rPr>
            <a:t>Respublikinė Panevėžio ligoninė </a:t>
          </a:r>
          <a:endParaRPr lang="en-US" dirty="0">
            <a:latin typeface="+mj-lt"/>
          </a:endParaRPr>
        </a:p>
      </dgm:t>
    </dgm:pt>
    <dgm:pt modelId="{B8B45CEF-B79A-4635-88E6-F0713A20ECFC}" type="parTrans" cxnId="{6D5DAF87-61EC-4DDC-8894-840B901317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EB935A-2FF8-49B5-AEBD-18B226681DB1}" type="sibTrans" cxnId="{6D5DAF87-61EC-4DDC-8894-840B901317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CF464BE-8BA8-3E49-A83C-DAF5555FBC1B}" type="pres">
      <dgm:prSet presAssocID="{CCFA608C-5CD5-4F77-8F53-D2EEBCB3BE08}" presName="vert0" presStyleCnt="0">
        <dgm:presLayoutVars>
          <dgm:dir/>
          <dgm:animOne val="branch"/>
          <dgm:animLvl val="lvl"/>
        </dgm:presLayoutVars>
      </dgm:prSet>
      <dgm:spPr/>
    </dgm:pt>
    <dgm:pt modelId="{6E0D5712-2E23-3D4C-874C-3505972E6D17}" type="pres">
      <dgm:prSet presAssocID="{B0BD835D-5FE6-4D18-BA76-04C3C021A8BF}" presName="thickLine" presStyleLbl="alignNode1" presStyleIdx="0" presStyleCnt="6"/>
      <dgm:spPr/>
    </dgm:pt>
    <dgm:pt modelId="{876BB2EA-14B9-6848-848F-4F2BCE9A1B1B}" type="pres">
      <dgm:prSet presAssocID="{B0BD835D-5FE6-4D18-BA76-04C3C021A8BF}" presName="horz1" presStyleCnt="0"/>
      <dgm:spPr/>
    </dgm:pt>
    <dgm:pt modelId="{A86C4059-AC58-1E4B-A834-E879436C1DD8}" type="pres">
      <dgm:prSet presAssocID="{B0BD835D-5FE6-4D18-BA76-04C3C021A8BF}" presName="tx1" presStyleLbl="revTx" presStyleIdx="0" presStyleCnt="6"/>
      <dgm:spPr/>
    </dgm:pt>
    <dgm:pt modelId="{73B4AEBA-159A-3548-A8D4-EC41DFBA41AE}" type="pres">
      <dgm:prSet presAssocID="{B0BD835D-5FE6-4D18-BA76-04C3C021A8BF}" presName="vert1" presStyleCnt="0"/>
      <dgm:spPr/>
    </dgm:pt>
    <dgm:pt modelId="{232480F6-AED9-D846-9362-60FAC9F27BCE}" type="pres">
      <dgm:prSet presAssocID="{858211E5-FAD6-48DE-B32D-8887477F0502}" presName="thickLine" presStyleLbl="alignNode1" presStyleIdx="1" presStyleCnt="6"/>
      <dgm:spPr/>
    </dgm:pt>
    <dgm:pt modelId="{6F94DB41-52DC-2345-B728-EDDB9A53E35D}" type="pres">
      <dgm:prSet presAssocID="{858211E5-FAD6-48DE-B32D-8887477F0502}" presName="horz1" presStyleCnt="0"/>
      <dgm:spPr/>
    </dgm:pt>
    <dgm:pt modelId="{0092909A-111D-CD48-A0FF-A3736DA925DC}" type="pres">
      <dgm:prSet presAssocID="{858211E5-FAD6-48DE-B32D-8887477F0502}" presName="tx1" presStyleLbl="revTx" presStyleIdx="1" presStyleCnt="6"/>
      <dgm:spPr/>
    </dgm:pt>
    <dgm:pt modelId="{118CBF4E-918F-A443-ACC9-9E6F0CF88283}" type="pres">
      <dgm:prSet presAssocID="{858211E5-FAD6-48DE-B32D-8887477F0502}" presName="vert1" presStyleCnt="0"/>
      <dgm:spPr/>
    </dgm:pt>
    <dgm:pt modelId="{501907F4-52B2-064A-8CDE-F75B56213666}" type="pres">
      <dgm:prSet presAssocID="{06815C2D-C7F8-4107-9B02-C0247C8600AD}" presName="thickLine" presStyleLbl="alignNode1" presStyleIdx="2" presStyleCnt="6"/>
      <dgm:spPr/>
    </dgm:pt>
    <dgm:pt modelId="{96B2D112-44FE-2040-9B97-4626A8FC41CF}" type="pres">
      <dgm:prSet presAssocID="{06815C2D-C7F8-4107-9B02-C0247C8600AD}" presName="horz1" presStyleCnt="0"/>
      <dgm:spPr/>
    </dgm:pt>
    <dgm:pt modelId="{3776CC33-E805-7E4B-A2D2-91C10892F0F0}" type="pres">
      <dgm:prSet presAssocID="{06815C2D-C7F8-4107-9B02-C0247C8600AD}" presName="tx1" presStyleLbl="revTx" presStyleIdx="2" presStyleCnt="6"/>
      <dgm:spPr/>
    </dgm:pt>
    <dgm:pt modelId="{E7DC1B4D-C330-264E-B928-E355D9B0850E}" type="pres">
      <dgm:prSet presAssocID="{06815C2D-C7F8-4107-9B02-C0247C8600AD}" presName="vert1" presStyleCnt="0"/>
      <dgm:spPr/>
    </dgm:pt>
    <dgm:pt modelId="{AD6F8D09-88B3-DD4B-A8FA-0C063CA4670F}" type="pres">
      <dgm:prSet presAssocID="{3359B79E-894E-4163-8570-0789805FA7DD}" presName="thickLine" presStyleLbl="alignNode1" presStyleIdx="3" presStyleCnt="6"/>
      <dgm:spPr/>
    </dgm:pt>
    <dgm:pt modelId="{4816C2D5-4F4E-9649-A6E6-7C3A4A5005EF}" type="pres">
      <dgm:prSet presAssocID="{3359B79E-894E-4163-8570-0789805FA7DD}" presName="horz1" presStyleCnt="0"/>
      <dgm:spPr/>
    </dgm:pt>
    <dgm:pt modelId="{FF3A8947-7F61-1B43-BA45-F507045CD3A5}" type="pres">
      <dgm:prSet presAssocID="{3359B79E-894E-4163-8570-0789805FA7DD}" presName="tx1" presStyleLbl="revTx" presStyleIdx="3" presStyleCnt="6"/>
      <dgm:spPr/>
    </dgm:pt>
    <dgm:pt modelId="{5D51F515-BB52-794F-AD9F-0E6BFF10A992}" type="pres">
      <dgm:prSet presAssocID="{3359B79E-894E-4163-8570-0789805FA7DD}" presName="vert1" presStyleCnt="0"/>
      <dgm:spPr/>
    </dgm:pt>
    <dgm:pt modelId="{CC51E9A0-FBEB-CC4C-8148-97AF07A88A26}" type="pres">
      <dgm:prSet presAssocID="{E036F6C4-2FCA-4634-BB4F-82486ED86166}" presName="thickLine" presStyleLbl="alignNode1" presStyleIdx="4" presStyleCnt="6"/>
      <dgm:spPr/>
    </dgm:pt>
    <dgm:pt modelId="{FC7C6BC3-B03F-9340-BE58-742669350D75}" type="pres">
      <dgm:prSet presAssocID="{E036F6C4-2FCA-4634-BB4F-82486ED86166}" presName="horz1" presStyleCnt="0"/>
      <dgm:spPr/>
    </dgm:pt>
    <dgm:pt modelId="{B407E94B-6E64-9C43-8D6D-913154CAA79F}" type="pres">
      <dgm:prSet presAssocID="{E036F6C4-2FCA-4634-BB4F-82486ED86166}" presName="tx1" presStyleLbl="revTx" presStyleIdx="4" presStyleCnt="6"/>
      <dgm:spPr/>
    </dgm:pt>
    <dgm:pt modelId="{BC204049-5F4E-4D4A-ACA2-990A3C94FA88}" type="pres">
      <dgm:prSet presAssocID="{E036F6C4-2FCA-4634-BB4F-82486ED86166}" presName="vert1" presStyleCnt="0"/>
      <dgm:spPr/>
    </dgm:pt>
    <dgm:pt modelId="{70E8441F-B48C-1243-9939-BDF7B5D359BA}" type="pres">
      <dgm:prSet presAssocID="{0B5ADC06-F57E-460E-9450-7E05BE08B0AB}" presName="thickLine" presStyleLbl="alignNode1" presStyleIdx="5" presStyleCnt="6"/>
      <dgm:spPr/>
    </dgm:pt>
    <dgm:pt modelId="{F460EA20-228C-B747-81FE-3EE09F7111A5}" type="pres">
      <dgm:prSet presAssocID="{0B5ADC06-F57E-460E-9450-7E05BE08B0AB}" presName="horz1" presStyleCnt="0"/>
      <dgm:spPr/>
    </dgm:pt>
    <dgm:pt modelId="{EE9F000E-77C1-6C47-B2D5-A915CDF04F88}" type="pres">
      <dgm:prSet presAssocID="{0B5ADC06-F57E-460E-9450-7E05BE08B0AB}" presName="tx1" presStyleLbl="revTx" presStyleIdx="5" presStyleCnt="6"/>
      <dgm:spPr/>
    </dgm:pt>
    <dgm:pt modelId="{3D0655EE-691D-1B46-8412-72F019B7F17F}" type="pres">
      <dgm:prSet presAssocID="{0B5ADC06-F57E-460E-9450-7E05BE08B0AB}" presName="vert1" presStyleCnt="0"/>
      <dgm:spPr/>
    </dgm:pt>
  </dgm:ptLst>
  <dgm:cxnLst>
    <dgm:cxn modelId="{EE22700A-8DBA-4C54-A9DB-239277EBC5BB}" srcId="{CCFA608C-5CD5-4F77-8F53-D2EEBCB3BE08}" destId="{06815C2D-C7F8-4107-9B02-C0247C8600AD}" srcOrd="2" destOrd="0" parTransId="{5B4E6C0A-511C-40B0-8A7D-CD84C0F0A911}" sibTransId="{C011C737-3FFB-437A-95E4-F4963858AE43}"/>
    <dgm:cxn modelId="{5413AF0A-066F-D441-8B64-2E9C370E01F2}" type="presOf" srcId="{06815C2D-C7F8-4107-9B02-C0247C8600AD}" destId="{3776CC33-E805-7E4B-A2D2-91C10892F0F0}" srcOrd="0" destOrd="0" presId="urn:microsoft.com/office/officeart/2008/layout/LinedList"/>
    <dgm:cxn modelId="{EDD08714-3819-0048-8A7C-BCE57E228BEA}" type="presOf" srcId="{3359B79E-894E-4163-8570-0789805FA7DD}" destId="{FF3A8947-7F61-1B43-BA45-F507045CD3A5}" srcOrd="0" destOrd="0" presId="urn:microsoft.com/office/officeart/2008/layout/LinedList"/>
    <dgm:cxn modelId="{03002929-FF67-450D-B1A8-2692DE257340}" srcId="{CCFA608C-5CD5-4F77-8F53-D2EEBCB3BE08}" destId="{858211E5-FAD6-48DE-B32D-8887477F0502}" srcOrd="1" destOrd="0" parTransId="{9884CAF0-320D-4C98-8984-CA7DF5D7459E}" sibTransId="{799ED5FB-5AB8-416F-B30A-DF185C3663BC}"/>
    <dgm:cxn modelId="{DD774429-3380-3249-B3E1-B9946BE6C746}" type="presOf" srcId="{CCFA608C-5CD5-4F77-8F53-D2EEBCB3BE08}" destId="{1CF464BE-8BA8-3E49-A83C-DAF5555FBC1B}" srcOrd="0" destOrd="0" presId="urn:microsoft.com/office/officeart/2008/layout/LinedList"/>
    <dgm:cxn modelId="{A65C4736-9B28-45AB-B6D7-FE6A42B12C3E}" srcId="{CCFA608C-5CD5-4F77-8F53-D2EEBCB3BE08}" destId="{E036F6C4-2FCA-4634-BB4F-82486ED86166}" srcOrd="4" destOrd="0" parTransId="{2F389F74-1E1B-4129-9F33-68E84A2B4862}" sibTransId="{2DC933FB-5755-48CC-81D8-FCE34CA6E4BF}"/>
    <dgm:cxn modelId="{EC0DB339-B7AE-436F-9468-87327873AAEA}" srcId="{CCFA608C-5CD5-4F77-8F53-D2EEBCB3BE08}" destId="{3359B79E-894E-4163-8570-0789805FA7DD}" srcOrd="3" destOrd="0" parTransId="{24515D12-5DF1-49EC-9E3E-9D4379CEB904}" sibTransId="{7938BBE6-98AA-4FC7-9EA9-860FB0EA0490}"/>
    <dgm:cxn modelId="{C0634F3C-86CA-454E-A8A4-B4460175D12D}" srcId="{CCFA608C-5CD5-4F77-8F53-D2EEBCB3BE08}" destId="{B0BD835D-5FE6-4D18-BA76-04C3C021A8BF}" srcOrd="0" destOrd="0" parTransId="{C92065D5-7374-4E75-B479-4652E9361769}" sibTransId="{928649C8-B6FB-4F75-9ED0-E5F0D843F4FE}"/>
    <dgm:cxn modelId="{256A123F-D9EB-EC46-90EA-AFB0E982447C}" type="presOf" srcId="{0B5ADC06-F57E-460E-9450-7E05BE08B0AB}" destId="{EE9F000E-77C1-6C47-B2D5-A915CDF04F88}" srcOrd="0" destOrd="0" presId="urn:microsoft.com/office/officeart/2008/layout/LinedList"/>
    <dgm:cxn modelId="{FF021560-6FDE-7142-89C4-B765FD621036}" type="presOf" srcId="{E036F6C4-2FCA-4634-BB4F-82486ED86166}" destId="{B407E94B-6E64-9C43-8D6D-913154CAA79F}" srcOrd="0" destOrd="0" presId="urn:microsoft.com/office/officeart/2008/layout/LinedList"/>
    <dgm:cxn modelId="{EE1BFA43-2939-9346-91CC-D7A881906DA2}" type="presOf" srcId="{858211E5-FAD6-48DE-B32D-8887477F0502}" destId="{0092909A-111D-CD48-A0FF-A3736DA925DC}" srcOrd="0" destOrd="0" presId="urn:microsoft.com/office/officeart/2008/layout/LinedList"/>
    <dgm:cxn modelId="{6D5DAF87-61EC-4DDC-8894-840B90131793}" srcId="{CCFA608C-5CD5-4F77-8F53-D2EEBCB3BE08}" destId="{0B5ADC06-F57E-460E-9450-7E05BE08B0AB}" srcOrd="5" destOrd="0" parTransId="{B8B45CEF-B79A-4635-88E6-F0713A20ECFC}" sibTransId="{67EB935A-2FF8-49B5-AEBD-18B226681DB1}"/>
    <dgm:cxn modelId="{C833BFF8-5F87-BD43-80BF-B8EE8C86FB7D}" type="presOf" srcId="{B0BD835D-5FE6-4D18-BA76-04C3C021A8BF}" destId="{A86C4059-AC58-1E4B-A834-E879436C1DD8}" srcOrd="0" destOrd="0" presId="urn:microsoft.com/office/officeart/2008/layout/LinedList"/>
    <dgm:cxn modelId="{6177E064-73A9-2B4C-9FF5-E3922AE04F93}" type="presParOf" srcId="{1CF464BE-8BA8-3E49-A83C-DAF5555FBC1B}" destId="{6E0D5712-2E23-3D4C-874C-3505972E6D17}" srcOrd="0" destOrd="0" presId="urn:microsoft.com/office/officeart/2008/layout/LinedList"/>
    <dgm:cxn modelId="{93D885B4-0938-3044-9A5F-904BE5B5FD16}" type="presParOf" srcId="{1CF464BE-8BA8-3E49-A83C-DAF5555FBC1B}" destId="{876BB2EA-14B9-6848-848F-4F2BCE9A1B1B}" srcOrd="1" destOrd="0" presId="urn:microsoft.com/office/officeart/2008/layout/LinedList"/>
    <dgm:cxn modelId="{52FE9EB4-6098-EB42-BB58-01BED92FEB5B}" type="presParOf" srcId="{876BB2EA-14B9-6848-848F-4F2BCE9A1B1B}" destId="{A86C4059-AC58-1E4B-A834-E879436C1DD8}" srcOrd="0" destOrd="0" presId="urn:microsoft.com/office/officeart/2008/layout/LinedList"/>
    <dgm:cxn modelId="{34CC5D97-E6D5-A14A-A04E-F42106022FE4}" type="presParOf" srcId="{876BB2EA-14B9-6848-848F-4F2BCE9A1B1B}" destId="{73B4AEBA-159A-3548-A8D4-EC41DFBA41AE}" srcOrd="1" destOrd="0" presId="urn:microsoft.com/office/officeart/2008/layout/LinedList"/>
    <dgm:cxn modelId="{F12C29BE-A225-D04C-ACC9-A196E2D9641E}" type="presParOf" srcId="{1CF464BE-8BA8-3E49-A83C-DAF5555FBC1B}" destId="{232480F6-AED9-D846-9362-60FAC9F27BCE}" srcOrd="2" destOrd="0" presId="urn:microsoft.com/office/officeart/2008/layout/LinedList"/>
    <dgm:cxn modelId="{380C4A41-C608-7F4F-99FA-BBA046525A76}" type="presParOf" srcId="{1CF464BE-8BA8-3E49-A83C-DAF5555FBC1B}" destId="{6F94DB41-52DC-2345-B728-EDDB9A53E35D}" srcOrd="3" destOrd="0" presId="urn:microsoft.com/office/officeart/2008/layout/LinedList"/>
    <dgm:cxn modelId="{29D40DD2-C3B0-B847-BDCE-9C7D754639BC}" type="presParOf" srcId="{6F94DB41-52DC-2345-B728-EDDB9A53E35D}" destId="{0092909A-111D-CD48-A0FF-A3736DA925DC}" srcOrd="0" destOrd="0" presId="urn:microsoft.com/office/officeart/2008/layout/LinedList"/>
    <dgm:cxn modelId="{04306F46-D4AD-8844-9F86-18BE946E4552}" type="presParOf" srcId="{6F94DB41-52DC-2345-B728-EDDB9A53E35D}" destId="{118CBF4E-918F-A443-ACC9-9E6F0CF88283}" srcOrd="1" destOrd="0" presId="urn:microsoft.com/office/officeart/2008/layout/LinedList"/>
    <dgm:cxn modelId="{723C0F2A-1817-6D4B-9D90-620546271347}" type="presParOf" srcId="{1CF464BE-8BA8-3E49-A83C-DAF5555FBC1B}" destId="{501907F4-52B2-064A-8CDE-F75B56213666}" srcOrd="4" destOrd="0" presId="urn:microsoft.com/office/officeart/2008/layout/LinedList"/>
    <dgm:cxn modelId="{F6684F33-6E97-A448-83BA-49253DC6D816}" type="presParOf" srcId="{1CF464BE-8BA8-3E49-A83C-DAF5555FBC1B}" destId="{96B2D112-44FE-2040-9B97-4626A8FC41CF}" srcOrd="5" destOrd="0" presId="urn:microsoft.com/office/officeart/2008/layout/LinedList"/>
    <dgm:cxn modelId="{56A349F8-3335-E143-8771-B972EB1703D9}" type="presParOf" srcId="{96B2D112-44FE-2040-9B97-4626A8FC41CF}" destId="{3776CC33-E805-7E4B-A2D2-91C10892F0F0}" srcOrd="0" destOrd="0" presId="urn:microsoft.com/office/officeart/2008/layout/LinedList"/>
    <dgm:cxn modelId="{65586BA4-2E4D-2D49-A7BB-7A37E179970E}" type="presParOf" srcId="{96B2D112-44FE-2040-9B97-4626A8FC41CF}" destId="{E7DC1B4D-C330-264E-B928-E355D9B0850E}" srcOrd="1" destOrd="0" presId="urn:microsoft.com/office/officeart/2008/layout/LinedList"/>
    <dgm:cxn modelId="{128EAD9D-2932-DD4A-BAD2-1E1DA51C8AF9}" type="presParOf" srcId="{1CF464BE-8BA8-3E49-A83C-DAF5555FBC1B}" destId="{AD6F8D09-88B3-DD4B-A8FA-0C063CA4670F}" srcOrd="6" destOrd="0" presId="urn:microsoft.com/office/officeart/2008/layout/LinedList"/>
    <dgm:cxn modelId="{D4DA2126-7537-1247-BFB3-4850A12D81BC}" type="presParOf" srcId="{1CF464BE-8BA8-3E49-A83C-DAF5555FBC1B}" destId="{4816C2D5-4F4E-9649-A6E6-7C3A4A5005EF}" srcOrd="7" destOrd="0" presId="urn:microsoft.com/office/officeart/2008/layout/LinedList"/>
    <dgm:cxn modelId="{15D6F956-3B1A-3D44-A1DB-3FDA1EA20C2C}" type="presParOf" srcId="{4816C2D5-4F4E-9649-A6E6-7C3A4A5005EF}" destId="{FF3A8947-7F61-1B43-BA45-F507045CD3A5}" srcOrd="0" destOrd="0" presId="urn:microsoft.com/office/officeart/2008/layout/LinedList"/>
    <dgm:cxn modelId="{6BB73EEA-8A72-BA4E-808E-08045AFCE540}" type="presParOf" srcId="{4816C2D5-4F4E-9649-A6E6-7C3A4A5005EF}" destId="{5D51F515-BB52-794F-AD9F-0E6BFF10A992}" srcOrd="1" destOrd="0" presId="urn:microsoft.com/office/officeart/2008/layout/LinedList"/>
    <dgm:cxn modelId="{8C2744AC-4580-384D-A75F-D19AD409BD93}" type="presParOf" srcId="{1CF464BE-8BA8-3E49-A83C-DAF5555FBC1B}" destId="{CC51E9A0-FBEB-CC4C-8148-97AF07A88A26}" srcOrd="8" destOrd="0" presId="urn:microsoft.com/office/officeart/2008/layout/LinedList"/>
    <dgm:cxn modelId="{44E513CA-BB1A-DB48-B7FF-AF3C283EF768}" type="presParOf" srcId="{1CF464BE-8BA8-3E49-A83C-DAF5555FBC1B}" destId="{FC7C6BC3-B03F-9340-BE58-742669350D75}" srcOrd="9" destOrd="0" presId="urn:microsoft.com/office/officeart/2008/layout/LinedList"/>
    <dgm:cxn modelId="{0B2ECE9C-E98B-B140-BEFE-996F490AAA97}" type="presParOf" srcId="{FC7C6BC3-B03F-9340-BE58-742669350D75}" destId="{B407E94B-6E64-9C43-8D6D-913154CAA79F}" srcOrd="0" destOrd="0" presId="urn:microsoft.com/office/officeart/2008/layout/LinedList"/>
    <dgm:cxn modelId="{82E8C757-76DA-314E-A7A7-898594C19342}" type="presParOf" srcId="{FC7C6BC3-B03F-9340-BE58-742669350D75}" destId="{BC204049-5F4E-4D4A-ACA2-990A3C94FA88}" srcOrd="1" destOrd="0" presId="urn:microsoft.com/office/officeart/2008/layout/LinedList"/>
    <dgm:cxn modelId="{9438F80D-355F-DC4B-899A-ED0B02043376}" type="presParOf" srcId="{1CF464BE-8BA8-3E49-A83C-DAF5555FBC1B}" destId="{70E8441F-B48C-1243-9939-BDF7B5D359BA}" srcOrd="10" destOrd="0" presId="urn:microsoft.com/office/officeart/2008/layout/LinedList"/>
    <dgm:cxn modelId="{25E71A64-A2CC-204D-81A1-A267A7D93D07}" type="presParOf" srcId="{1CF464BE-8BA8-3E49-A83C-DAF5555FBC1B}" destId="{F460EA20-228C-B747-81FE-3EE09F7111A5}" srcOrd="11" destOrd="0" presId="urn:microsoft.com/office/officeart/2008/layout/LinedList"/>
    <dgm:cxn modelId="{F59008C5-CC3B-8648-84BF-2FE8C708F217}" type="presParOf" srcId="{F460EA20-228C-B747-81FE-3EE09F7111A5}" destId="{EE9F000E-77C1-6C47-B2D5-A915CDF04F88}" srcOrd="0" destOrd="0" presId="urn:microsoft.com/office/officeart/2008/layout/LinedList"/>
    <dgm:cxn modelId="{632EC354-0A18-1247-919E-F763F00188CC}" type="presParOf" srcId="{F460EA20-228C-B747-81FE-3EE09F7111A5}" destId="{3D0655EE-691D-1B46-8412-72F019B7F1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D5712-2E23-3D4C-874C-3505972E6D17}">
      <dsp:nvSpPr>
        <dsp:cNvPr id="0" name=""/>
        <dsp:cNvSpPr/>
      </dsp:nvSpPr>
      <dsp:spPr>
        <a:xfrm>
          <a:off x="0" y="1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C4059-AC58-1E4B-A834-E879436C1DD8}">
      <dsp:nvSpPr>
        <dsp:cNvPr id="0" name=""/>
        <dsp:cNvSpPr/>
      </dsp:nvSpPr>
      <dsp:spPr>
        <a:xfrm>
          <a:off x="0" y="1503"/>
          <a:ext cx="10515600" cy="5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1" i="0" kern="1200" dirty="0">
              <a:latin typeface="+mj-lt"/>
            </a:rPr>
            <a:t>Nacionalinis vėžio institutas</a:t>
          </a:r>
          <a:endParaRPr lang="en-US" sz="2300" kern="1200" dirty="0">
            <a:latin typeface="+mj-lt"/>
          </a:endParaRPr>
        </a:p>
      </dsp:txBody>
      <dsp:txXfrm>
        <a:off x="0" y="1503"/>
        <a:ext cx="10515600" cy="512669"/>
      </dsp:txXfrm>
    </dsp:sp>
    <dsp:sp modelId="{232480F6-AED9-D846-9362-60FAC9F27BCE}">
      <dsp:nvSpPr>
        <dsp:cNvPr id="0" name=""/>
        <dsp:cNvSpPr/>
      </dsp:nvSpPr>
      <dsp:spPr>
        <a:xfrm>
          <a:off x="0" y="5141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2909A-111D-CD48-A0FF-A3736DA925DC}">
      <dsp:nvSpPr>
        <dsp:cNvPr id="0" name=""/>
        <dsp:cNvSpPr/>
      </dsp:nvSpPr>
      <dsp:spPr>
        <a:xfrm>
          <a:off x="0" y="514172"/>
          <a:ext cx="10515600" cy="5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1" i="0" kern="1200" dirty="0">
              <a:latin typeface="+mj-lt"/>
            </a:rPr>
            <a:t>Vilniaus universiteto ligoninė Santaros klinikos</a:t>
          </a:r>
          <a:endParaRPr lang="en-US" sz="2300" kern="1200" dirty="0">
            <a:latin typeface="+mj-lt"/>
          </a:endParaRPr>
        </a:p>
      </dsp:txBody>
      <dsp:txXfrm>
        <a:off x="0" y="514172"/>
        <a:ext cx="10515600" cy="512669"/>
      </dsp:txXfrm>
    </dsp:sp>
    <dsp:sp modelId="{501907F4-52B2-064A-8CDE-F75B56213666}">
      <dsp:nvSpPr>
        <dsp:cNvPr id="0" name=""/>
        <dsp:cNvSpPr/>
      </dsp:nvSpPr>
      <dsp:spPr>
        <a:xfrm>
          <a:off x="0" y="10268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6CC33-E805-7E4B-A2D2-91C10892F0F0}">
      <dsp:nvSpPr>
        <dsp:cNvPr id="0" name=""/>
        <dsp:cNvSpPr/>
      </dsp:nvSpPr>
      <dsp:spPr>
        <a:xfrm>
          <a:off x="0" y="1026841"/>
          <a:ext cx="10515600" cy="5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1" i="0" kern="1200">
              <a:latin typeface="+mj-lt"/>
            </a:rPr>
            <a:t>Lietuvos sveikatos mokslų universiteto ligoninė Kauno klinikos</a:t>
          </a:r>
          <a:endParaRPr lang="en-US" sz="2300" kern="1200">
            <a:latin typeface="+mj-lt"/>
          </a:endParaRPr>
        </a:p>
      </dsp:txBody>
      <dsp:txXfrm>
        <a:off x="0" y="1026841"/>
        <a:ext cx="10515600" cy="512669"/>
      </dsp:txXfrm>
    </dsp:sp>
    <dsp:sp modelId="{AD6F8D09-88B3-DD4B-A8FA-0C063CA4670F}">
      <dsp:nvSpPr>
        <dsp:cNvPr id="0" name=""/>
        <dsp:cNvSpPr/>
      </dsp:nvSpPr>
      <dsp:spPr>
        <a:xfrm>
          <a:off x="0" y="153951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A8947-7F61-1B43-BA45-F507045CD3A5}">
      <dsp:nvSpPr>
        <dsp:cNvPr id="0" name=""/>
        <dsp:cNvSpPr/>
      </dsp:nvSpPr>
      <dsp:spPr>
        <a:xfrm>
          <a:off x="0" y="1539510"/>
          <a:ext cx="10515600" cy="5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1" i="0" kern="1200" dirty="0">
              <a:latin typeface="+mj-lt"/>
            </a:rPr>
            <a:t>Klaipėdos universiteto ligoninė </a:t>
          </a:r>
          <a:endParaRPr lang="en-US" sz="2300" kern="1200" dirty="0">
            <a:latin typeface="+mj-lt"/>
          </a:endParaRPr>
        </a:p>
      </dsp:txBody>
      <dsp:txXfrm>
        <a:off x="0" y="1539510"/>
        <a:ext cx="10515600" cy="512669"/>
      </dsp:txXfrm>
    </dsp:sp>
    <dsp:sp modelId="{CC51E9A0-FBEB-CC4C-8148-97AF07A88A26}">
      <dsp:nvSpPr>
        <dsp:cNvPr id="0" name=""/>
        <dsp:cNvSpPr/>
      </dsp:nvSpPr>
      <dsp:spPr>
        <a:xfrm>
          <a:off x="0" y="205217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7E94B-6E64-9C43-8D6D-913154CAA79F}">
      <dsp:nvSpPr>
        <dsp:cNvPr id="0" name=""/>
        <dsp:cNvSpPr/>
      </dsp:nvSpPr>
      <dsp:spPr>
        <a:xfrm>
          <a:off x="0" y="2052179"/>
          <a:ext cx="10515600" cy="5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1" i="0" kern="1200">
              <a:latin typeface="+mj-lt"/>
            </a:rPr>
            <a:t>Respublikinė Šiaulių ligoninė</a:t>
          </a:r>
          <a:endParaRPr lang="en-US" sz="2300" kern="1200">
            <a:latin typeface="+mj-lt"/>
          </a:endParaRPr>
        </a:p>
      </dsp:txBody>
      <dsp:txXfrm>
        <a:off x="0" y="2052179"/>
        <a:ext cx="10515600" cy="512669"/>
      </dsp:txXfrm>
    </dsp:sp>
    <dsp:sp modelId="{70E8441F-B48C-1243-9939-BDF7B5D359BA}">
      <dsp:nvSpPr>
        <dsp:cNvPr id="0" name=""/>
        <dsp:cNvSpPr/>
      </dsp:nvSpPr>
      <dsp:spPr>
        <a:xfrm>
          <a:off x="0" y="256484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F000E-77C1-6C47-B2D5-A915CDF04F88}">
      <dsp:nvSpPr>
        <dsp:cNvPr id="0" name=""/>
        <dsp:cNvSpPr/>
      </dsp:nvSpPr>
      <dsp:spPr>
        <a:xfrm>
          <a:off x="0" y="2564848"/>
          <a:ext cx="10515600" cy="5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1" i="0" kern="1200" dirty="0">
              <a:latin typeface="+mj-lt"/>
            </a:rPr>
            <a:t>Respublikinė Panevėžio ligoninė </a:t>
          </a:r>
          <a:endParaRPr lang="en-US" sz="2300" kern="1200" dirty="0">
            <a:latin typeface="+mj-lt"/>
          </a:endParaRPr>
        </a:p>
      </dsp:txBody>
      <dsp:txXfrm>
        <a:off x="0" y="2564848"/>
        <a:ext cx="10515600" cy="512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8414-1E47-C7B2-19D3-0BA33A72C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1A8F9-4E1E-2236-E4AB-2B81578D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94A67-901F-56D1-188C-452F2724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E46A-943E-7050-CD22-B157118F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FD91-CD85-FD2C-20E0-FAD3023C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77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2995-A906-197D-6F43-61125C3C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D5C75-0323-FF1D-9AAC-9C7506761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C407F-995C-5889-F3C7-B081E9F3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03447-E4F5-08C6-EEA6-964B1672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6F46-32CC-60AE-AA58-35125FD3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888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EB6BE-F0D3-D1CB-B39B-AE8DDF495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5679A-73A2-6B06-36CD-4203766FA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6F965-E717-3B44-3AA1-C12B0496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70A1A-A22B-5D47-DDE2-F1F96FAD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916B-7C36-6E97-D2E5-E777A65D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1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D75C-5B27-4368-B23D-0514865C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2012D-0F05-4620-8FB2-C8E6BBDB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data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AFA0-12FA-4530-A261-545926EA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Nacionalinis vėžio institutas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BDA4-12D5-2979-BA98-A046BA89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C974-3B7A-B77F-DC23-8C6B4EC7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1CB8-F4A8-D237-1586-8986F06E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F205-1813-9ECB-F620-0DC5775A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A3F27-4F21-5A31-9400-6086D4FC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122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CA42-784D-721F-81E1-F8ACDB11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48521-8ACC-105B-ED64-9FFA42D04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64CD6-35B5-767B-124E-D5F8E501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06EF8-250C-0A56-8271-901F00E8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75F5-C7ED-CE81-F9A0-727CF4D6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87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0B1B-2F31-7578-6326-924CA0AE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B74D-D035-AE69-39C2-21D37E80B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CB0A3-0D3E-5411-CE1A-B76356C97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B346E-9242-9240-4FE0-D5F2DA8D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7FFBE-BF97-22C5-889E-6EA8C841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F83C3-9EE5-753E-8F7F-BD684B83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4803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2BC2-D74F-ACEC-1523-F6604CDA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21717-7C2F-F609-8CA2-2720A4B7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4377F-4A39-4B30-CF44-A4E2F9D9B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EB67B-F826-6C0C-BC97-294B54556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08964-C3CA-EC71-E5EB-7B453F0D2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89EBF-D5A9-8645-4EDF-6DED77A8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0D3BD-361D-4F0C-323E-500EFA69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291AA-8D3B-3DE9-6459-3FE46FD4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898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5DB8-F749-40E8-6DFD-2378B6E9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A7106-4F17-A47A-26E8-34019EDA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FBC71-AD9B-EE8A-7C7A-AC897726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66F69-0D06-1D83-DE44-2E848A34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624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5038E-2744-5D25-3BD1-F1A3E7A3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385EA-91AA-B39F-5F80-3A667490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04BB8-B86C-4C2F-D9B8-371D9823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962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D5FA-30FD-97D7-26AF-22CFE4EE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A94D-44E2-70C5-330E-F8BCAF38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55F66-8471-CCB7-F895-44ADAABD5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28A70-57E3-F65F-45BA-2A07FEEA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77F0F-274E-C922-4595-80FE452F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1AAFC-67BA-6031-3859-7D87918A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562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D136-0501-1C5E-4B7B-B6D62708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45CE4-8024-B51C-9661-4DEA11A60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D25CD-3572-EDA8-5E75-5C3573C77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BFC87-14D7-52DB-044A-31021B67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CAC2B-E159-79F7-EE55-CA35656E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C8539-C4E3-304E-07BE-4266FD0B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179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A55EC-0337-8C4E-C1BD-B5F2B936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13BA-0B8D-2778-0308-332DA6E3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B08D-38FC-03CF-E0D7-08B65AC96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1552-BBC8-4722-9556-0E2AA0FF8DCC}" type="datetimeFigureOut">
              <a:rPr lang="lt-LT" smtClean="0"/>
              <a:t>2024-03-28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AF14-8AF7-1BA5-BC05-472465A2F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636C-E5E3-4598-C08D-C3489F2CD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8903-F981-40F0-9B0F-713604A59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098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8460C5-1762-91B8-A083-6F679DE75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5221" y="5819775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NVI     Kontaktų centras</a:t>
            </a:r>
          </a:p>
          <a:p>
            <a:pPr algn="r"/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Inga Jankūnienė</a:t>
            </a:r>
            <a:endParaRPr lang="en-L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9A2C4E-52CB-7790-E022-F4F74B82E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Siuntimai pas gydytojus onkologus</a:t>
            </a:r>
            <a:endParaRPr lang="lt-LT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95AB7-DFF6-A7B7-5B8A-136138A96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1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828FA-8946-29AF-9649-4F851A8C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A46EF4C-0D30-5651-B047-81F1114F3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782" y="4591893"/>
            <a:ext cx="6726381" cy="1863581"/>
          </a:xfrm>
        </p:spPr>
        <p:txBody>
          <a:bodyPr>
            <a:normAutofit lnSpcReduction="10000"/>
          </a:bodyPr>
          <a:lstStyle/>
          <a:p>
            <a:r>
              <a:rPr lang="lt-LT" b="1" dirty="0">
                <a:solidFill>
                  <a:schemeClr val="tx2">
                    <a:lumMod val="50000"/>
                  </a:schemeClr>
                </a:solidFill>
              </a:rPr>
              <a:t>Geriau nurodyti - </a:t>
            </a:r>
          </a:p>
          <a:p>
            <a:pPr marL="720725" indent="0"/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Krūties ligų specialistui</a:t>
            </a:r>
          </a:p>
          <a:p>
            <a:pPr marL="720725" indent="0"/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Pilvo srities specialistui</a:t>
            </a:r>
          </a:p>
          <a:p>
            <a:pPr marL="720725" indent="0"/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Galvos kaklo srities specialistui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DB606-4831-CFAD-523D-DAF78F558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45" y="3682473"/>
            <a:ext cx="2424789" cy="1588655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35BC02E-A6FD-7266-77C1-EDC792176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1" y="1190011"/>
            <a:ext cx="4149443" cy="5667989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AD98953-277F-0821-C040-6CD42F62D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404" y="388920"/>
            <a:ext cx="5842389" cy="30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6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E22D5C-C482-070B-41E5-EC79E0F2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DD6D52-4465-47DF-E30A-718A27EF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97" y="1088417"/>
            <a:ext cx="6104424" cy="4052639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092764B-EF3C-4D4B-35C5-48A10B559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6" y="1759974"/>
            <a:ext cx="5404681" cy="49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8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91EC-C180-7CE0-C8D6-5518C8BCF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85" y="1238250"/>
            <a:ext cx="10836875" cy="2525881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lt-LT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Registracija kreipiantis į NVI Kontaktų centrą (</a:t>
            </a:r>
            <a:r>
              <a:rPr lang="lt-LT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telefonu, gyvai) </a:t>
            </a:r>
          </a:p>
          <a:p>
            <a:pPr indent="0" algn="just">
              <a:buNone/>
            </a:pPr>
            <a:r>
              <a:rPr lang="lt-LT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Registracija  per </a:t>
            </a:r>
            <a:r>
              <a:rPr lang="lt-LT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IPR</a:t>
            </a:r>
            <a:r>
              <a:rPr lang="lt-LT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e-sveikata</a:t>
            </a:r>
          </a:p>
          <a:p>
            <a:pPr indent="0" algn="just">
              <a:buNone/>
            </a:pPr>
            <a:endParaRPr lang="lt-LT" sz="2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lt-LT" sz="2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lt-LT" sz="2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lt-LT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taikoma </a:t>
            </a:r>
            <a:r>
              <a:rPr lang="lt-LT" sz="22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žaliojo koridoriaus sistema</a:t>
            </a:r>
            <a:endParaRPr lang="lt-LT" sz="2200" spc="-5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lt-LT" sz="2200" spc="-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lt-LT" sz="2200" spc="-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lt-LT" sz="2200" spc="-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1F803-A82A-33C7-7D5F-35401BD1E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C65E3B-BD05-769F-6E0A-5D6410356274}"/>
              </a:ext>
            </a:extLst>
          </p:cNvPr>
          <p:cNvSpPr txBox="1"/>
          <p:nvPr/>
        </p:nvSpPr>
        <p:spPr>
          <a:xfrm>
            <a:off x="2275643" y="407253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GEROJI PRAKTIKA</a:t>
            </a:r>
            <a:endParaRPr lang="lt-LT" sz="48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E5C0A-55DC-0F0E-C564-957BBD905C5F}"/>
              </a:ext>
            </a:extLst>
          </p:cNvPr>
          <p:cNvSpPr txBox="1"/>
          <p:nvPr/>
        </p:nvSpPr>
        <p:spPr>
          <a:xfrm>
            <a:off x="949911" y="2069247"/>
            <a:ext cx="42168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registruojama į </a:t>
            </a:r>
            <a:r>
              <a:rPr lang="lt-L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artimiausią </a:t>
            </a: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laisvą </a:t>
            </a: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laiką </a:t>
            </a:r>
            <a:endParaRPr lang="lt-L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0BDA4-4F90-6EFE-B6F3-6BBAF082FD1A}"/>
              </a:ext>
            </a:extLst>
          </p:cNvPr>
          <p:cNvSpPr txBox="1"/>
          <p:nvPr/>
        </p:nvSpPr>
        <p:spPr>
          <a:xfrm>
            <a:off x="5948039" y="2064240"/>
            <a:ext cx="5301548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registruojama į </a:t>
            </a: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laukiančiųjų eilę pagal kreipimosi laiką</a:t>
            </a:r>
            <a:endParaRPr lang="lt-LT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4A1E189-1265-43C8-0196-F1A0DCECD27C}"/>
              </a:ext>
            </a:extLst>
          </p:cNvPr>
          <p:cNvSpPr/>
          <p:nvPr/>
        </p:nvSpPr>
        <p:spPr>
          <a:xfrm rot="16200000">
            <a:off x="5414186" y="-564386"/>
            <a:ext cx="369333" cy="6451105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E2849-05D2-F0C6-6965-74B59D91F865}"/>
              </a:ext>
            </a:extLst>
          </p:cNvPr>
          <p:cNvSpPr txBox="1"/>
          <p:nvPr/>
        </p:nvSpPr>
        <p:spPr>
          <a:xfrm>
            <a:off x="708054" y="4238168"/>
            <a:ext cx="7090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18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Jei</a:t>
            </a:r>
            <a:r>
              <a:rPr lang="lt-LT" sz="1800" spc="-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pacientas nėra </a:t>
            </a:r>
            <a:r>
              <a:rPr lang="lt-LT" sz="18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naujas (pirminis)</a:t>
            </a:r>
            <a:r>
              <a:rPr lang="lt-LT" sz="1800" spc="-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registruojamas </a:t>
            </a:r>
            <a:r>
              <a:rPr lang="lt-LT" sz="18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 kitus talonų ti</a:t>
            </a:r>
            <a:r>
              <a:rPr lang="lt-LT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pus:</a:t>
            </a:r>
          </a:p>
          <a:p>
            <a:pPr indent="450215" algn="just"/>
            <a:endParaRPr lang="lt-LT" spc="-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lt-LT" sz="1800" spc="-5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t-LT" sz="1800" spc="-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Jeigu Siuntimas neatitinka aukščiau minėtų reikalavimų, informuojamas siuntimą išdavęs gydytojas ar ASPĮ.</a:t>
            </a:r>
          </a:p>
          <a:p>
            <a:endParaRPr lang="lt-L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2DFA3F-9A8A-B52F-2CAF-1821CADE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125" y="3827881"/>
            <a:ext cx="4099772" cy="29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7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E25096-BE9C-D015-D102-17B7F6EE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l"/>
            <a: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Trūkstant vizitų laikų </a:t>
            </a:r>
            <a:r>
              <a:rPr lang="lt-LT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deriname su kabinetais</a:t>
            </a:r>
            <a:b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Registruojame paslaugoms ir </a:t>
            </a:r>
            <a:r>
              <a:rPr lang="lt-LT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kitose ASPĮ </a:t>
            </a:r>
            <a: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pvz. SANTAROS KLINIKOS endokrinologas , hematologai (limfoma), Klaipėdos U lig.</a:t>
            </a:r>
            <a:b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Dirbame pagal bendradarbiavimo </a:t>
            </a:r>
            <a:r>
              <a:rPr lang="lt-LT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sutartis</a:t>
            </a:r>
            <a: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(Antakalnis-visos sritys, Centro ir Šeškinės </a:t>
            </a:r>
            <a:r>
              <a:rPr lang="lt-LT" sz="3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</a:t>
            </a:r>
            <a: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- krūtys BIRADS4/5)</a:t>
            </a:r>
            <a:b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Siuntimų koregavimas</a:t>
            </a:r>
            <a:br>
              <a:rPr lang="lt-LT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lt-LT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0679A-550E-955F-2618-EF3DCF93D48B}"/>
              </a:ext>
            </a:extLst>
          </p:cNvPr>
          <p:cNvSpPr txBox="1"/>
          <p:nvPr/>
        </p:nvSpPr>
        <p:spPr>
          <a:xfrm>
            <a:off x="2275643" y="407253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GEROJI PRAKTIKA</a:t>
            </a:r>
            <a:endParaRPr lang="lt-LT" sz="48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71166-0710-B867-856C-6F15B63F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6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81200" y="1225894"/>
            <a:ext cx="8229600" cy="4781398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„Kreipimasis dėl registracijos“ – 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m. - </a:t>
            </a:r>
            <a:r>
              <a:rPr lang="lt-LT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982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2023 m. - </a:t>
            </a:r>
            <a:r>
              <a:rPr lang="lt-LT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1466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10" y="3009662"/>
            <a:ext cx="5775154" cy="35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00" y="2162619"/>
            <a:ext cx="7290180" cy="73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16B09-639F-5D43-1C5C-5731149DE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2A2084-ABAA-3A76-266B-6967F8E23817}"/>
              </a:ext>
            </a:extLst>
          </p:cNvPr>
          <p:cNvSpPr txBox="1"/>
          <p:nvPr/>
        </p:nvSpPr>
        <p:spPr>
          <a:xfrm>
            <a:off x="2133600" y="285362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GEROJI PRAKTIKA</a:t>
            </a:r>
            <a:endParaRPr lang="lt-LT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69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1645-EEF4-077A-0FAF-422C8749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31" y="365125"/>
            <a:ext cx="9334169" cy="1325563"/>
          </a:xfrm>
        </p:spPr>
        <p:txBody>
          <a:bodyPr/>
          <a:lstStyle/>
          <a:p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Kontaktai </a:t>
            </a:r>
            <a:br>
              <a:rPr lang="lt-LT" b="1" dirty="0">
                <a:solidFill>
                  <a:schemeClr val="accent1">
                    <a:lumMod val="50000"/>
                  </a:schemeClr>
                </a:solidFill>
              </a:rPr>
            </a:b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3782-9C01-4138-38BC-EDAD0D19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NVI Kontaktų centras -  	+370 5 2786711</a:t>
            </a:r>
          </a:p>
          <a:p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Inga Jankūnienė	-  	+370 6 06 38011</a:t>
            </a:r>
          </a:p>
          <a:p>
            <a:endParaRPr lang="lt-LT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lt-LT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lt-LT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AČIŪ UŽ DĖMESĮ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34B75-3413-333B-B185-D4AEF314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2C52-8DDA-5C03-C0C9-7A00226A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890" y="121844"/>
            <a:ext cx="8462659" cy="784167"/>
          </a:xfrm>
        </p:spPr>
        <p:txBody>
          <a:bodyPr/>
          <a:lstStyle/>
          <a:p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Teisės aktų nuostatos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2F6B-57DA-DC26-A33A-045E793A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D19FF-B2AB-9F5A-2553-8FAAB33B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4" y="976661"/>
            <a:ext cx="10458450" cy="3914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973F04-FBFD-57FC-AADD-4D2421D2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31827"/>
            <a:ext cx="10087062" cy="402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3FBEC-D620-0669-E09B-12B0AFA6D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177"/>
            <a:ext cx="2133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2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366387C6-485A-97D3-AF09-838EEE6C6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9" y="2179767"/>
            <a:ext cx="11923479" cy="20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2DB7EF-B6D2-785C-51F3-6C9E5DC73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E5E72-32CF-68F5-5776-280A5018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2F7BA-7C1C-0A62-7132-F88CFB4143EC}"/>
              </a:ext>
            </a:extLst>
          </p:cNvPr>
          <p:cNvSpPr txBox="1"/>
          <p:nvPr/>
        </p:nvSpPr>
        <p:spPr>
          <a:xfrm>
            <a:off x="268519" y="4362767"/>
            <a:ext cx="11272221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8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Pacientams, kuriems pirmą kartą nustatyta onkologinė liga</a:t>
            </a:r>
            <a:r>
              <a:rPr lang="lt-LT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numatytas vadinamasis </a:t>
            </a:r>
            <a:r>
              <a:rPr lang="lt-LT" sz="18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„žaliasis koridorius“,</a:t>
            </a:r>
            <a:r>
              <a:rPr lang="lt-LT" sz="18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kuris užtikrins, kad paslaugos būtų suteiktos per trumpiausią įmanomą laiką. </a:t>
            </a:r>
          </a:p>
          <a:p>
            <a:pPr algn="just"/>
            <a:endParaRPr lang="lt-LT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Onkologinės ligos</a:t>
            </a:r>
            <a:r>
              <a:rPr lang="lt-LT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ligos, kurios pagal Tarptautinės statistinės ligų ir sveikatos sutrikimų klasifikacijos dešimtąjį pataisytą ir papildytą leidimą TLK-10-AM </a:t>
            </a:r>
            <a:r>
              <a:rPr lang="lt-LT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žymimos kodais:</a:t>
            </a:r>
          </a:p>
          <a:p>
            <a:pPr lvl="1" algn="just"/>
            <a:endParaRPr lang="lt-LT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just"/>
            <a:r>
              <a:rPr lang="lt-LT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C00–C96, D00–D09 ir D45–D47 (pagrindinė diagnozė).</a:t>
            </a:r>
            <a:endParaRPr lang="en-LT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t-LT" sz="18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18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82AC4C-969F-F62A-8C72-DEC65206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924" y="2243"/>
            <a:ext cx="7596428" cy="1325563"/>
          </a:xfrm>
        </p:spPr>
        <p:txBody>
          <a:bodyPr/>
          <a:lstStyle/>
          <a:p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Teisės aktų nuostatos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2B01E-B911-1D7B-1374-83371B008444}"/>
              </a:ext>
            </a:extLst>
          </p:cNvPr>
          <p:cNvSpPr txBox="1"/>
          <p:nvPr/>
        </p:nvSpPr>
        <p:spPr>
          <a:xfrm>
            <a:off x="569752" y="1315819"/>
            <a:ext cx="10889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8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Siekdama gerinti onkologinių ligų diagnostikos ir gydymo paslaugų prieinamumą bei kokybę, SAM atnaujino šiomis ligomis susirgusių pacientų srautų valdymo ir paslaugų organizavimo tvarką.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3CEEC6-B603-E790-2AD7-91B937BB8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4D60092A-B942-1F61-CBD3-4B8242F1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06" y="1459898"/>
            <a:ext cx="8489870" cy="47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3C298E-7733-3997-F073-DFCFD471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827" y="264457"/>
            <a:ext cx="3654804" cy="662781"/>
          </a:xfrm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accent1">
                    <a:lumMod val="50000"/>
                  </a:schemeClr>
                </a:solidFill>
              </a:rPr>
              <a:t>Teisės aktų nuostatos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F00D4-B836-5E36-C634-730199109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7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B0A4-30AB-381E-DCD4-32BB3D8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698" y="619125"/>
            <a:ext cx="10001246" cy="1238250"/>
          </a:xfrm>
        </p:spPr>
        <p:txBody>
          <a:bodyPr>
            <a:normAutofit/>
          </a:bodyPr>
          <a:lstStyle/>
          <a:p>
            <a:pPr algn="l"/>
            <a:r>
              <a:rPr lang="lt-LT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„ž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koridoriai</a:t>
            </a:r>
            <a:r>
              <a:rPr lang="lt-LT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kuriami, tik tose paslaugose, kur yra eilės</a:t>
            </a:r>
            <a:br>
              <a:rPr lang="lt-LT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(krūtys, ginekologija, odos ir minkštųjų audinių, otorinolaringologija, veido žandikaulių, pilvo chirurgija)</a:t>
            </a:r>
            <a:endParaRPr lang="lt-LT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64EE0-BA8C-E1F1-ABA5-FAC64D20C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7" y="1542847"/>
            <a:ext cx="5147213" cy="1654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9D70B-4BEB-2C7D-4E22-2D81B980A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B784D94-EBAE-429A-8233-C9F9702CD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66419"/>
            <a:ext cx="11887199" cy="174649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AAB723A-5DA2-07A8-38FA-3C10C77E6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012" y="4972252"/>
            <a:ext cx="8253175" cy="19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642E-D0D9-4E01-54B7-EE686529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28" y="365125"/>
            <a:ext cx="9098872" cy="1325563"/>
          </a:xfrm>
        </p:spPr>
        <p:txBody>
          <a:bodyPr/>
          <a:lstStyle/>
          <a:p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Siuntime nurodoma</a:t>
            </a:r>
            <a:endParaRPr lang="en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F476E-B9D2-F3E6-683E-9BC8B0435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Siunčiantis </a:t>
            </a:r>
            <a:r>
              <a:rPr lang="lt-LT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gydytojas pateikia į ESPBI IS formą E027 </a:t>
            </a:r>
            <a:r>
              <a:rPr lang="lt-LT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lt-LT" sz="2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Siuntimas konsultacijai, tyrimams, </a:t>
            </a:r>
            <a:r>
              <a:rPr lang="lt-LT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gydymui</a:t>
            </a:r>
            <a:r>
              <a:rPr lang="lt-LT" sz="2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lt-LT" sz="2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kuriame </a:t>
            </a:r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nurodo šią informaciją: </a:t>
            </a:r>
            <a:endParaRPr lang="en-L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siuntimo tikslą: „konsultacija </a:t>
            </a:r>
            <a:r>
              <a:rPr lang="lt-LT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taikant </a:t>
            </a:r>
            <a:r>
              <a:rPr lang="lt-LT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žaliojo koridoriaus sistemą“;</a:t>
            </a:r>
            <a:endParaRPr lang="en-LT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kurią iš nurodytų sąlygų (</a:t>
            </a:r>
            <a:r>
              <a:rPr lang="lt-LT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įtariama</a:t>
            </a:r>
            <a:r>
              <a:rPr lang="lt-LT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(morfologiškai nepatvirtinta) ar </a:t>
            </a:r>
            <a:r>
              <a:rPr lang="lt-LT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diagnozuota </a:t>
            </a:r>
            <a:r>
              <a:rPr lang="lt-LT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(morfologiškai patvirtinta) onkologinė liga</a:t>
            </a:r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atitinka siunčiamas pacientas ir onkologinės ligos kodą pagal </a:t>
            </a:r>
            <a:r>
              <a:rPr lang="lt-LT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TLK-10-AM; </a:t>
            </a:r>
            <a:endParaRPr lang="en-L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gydytojo, kurio konsultacijos siunčiamas pacientas, </a:t>
            </a:r>
            <a:r>
              <a:rPr lang="lt-LT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profesinės kvalifikacijos pavadinimą</a:t>
            </a:r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just"/>
            <a:r>
              <a:rPr lang="lt-LT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būtinų atlikti </a:t>
            </a:r>
            <a:r>
              <a:rPr lang="lt-LT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diagnostinių tyrimų </a:t>
            </a:r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ir/ar </a:t>
            </a:r>
            <a:r>
              <a:rPr lang="lt-LT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gydytojų konsultacijų </a:t>
            </a:r>
            <a:r>
              <a:rPr lang="lt-LT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datas ir jų išvadas</a:t>
            </a:r>
            <a:r>
              <a:rPr lang="lt-LT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L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2A1E3-9F4D-AB26-6967-AA125C78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7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0799-F253-7814-4D27-8491B34A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742" y="365126"/>
            <a:ext cx="9303058" cy="994118"/>
          </a:xfrm>
        </p:spPr>
        <p:txBody>
          <a:bodyPr>
            <a:normAutofit fontScale="90000"/>
          </a:bodyPr>
          <a:lstStyle/>
          <a:p>
            <a:r>
              <a:rPr lang="lt-LT" sz="400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Specializuotą onkologinę pagalbą Lietuvoje </a:t>
            </a:r>
            <a:r>
              <a:rPr lang="lt-LT" sz="4000" dirty="0">
                <a:solidFill>
                  <a:srgbClr val="444444"/>
                </a:solidFill>
                <a:cs typeface="Times New Roman" panose="02020603050405020304" pitchFamily="18" charset="0"/>
              </a:rPr>
              <a:t>teikia</a:t>
            </a:r>
            <a:endParaRPr lang="en-LT" sz="40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1946436-FAE5-A5A6-52F8-45204D1AD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3097"/>
              </p:ext>
            </p:extLst>
          </p:nvPr>
        </p:nvGraphicFramePr>
        <p:xfrm>
          <a:off x="838200" y="1455909"/>
          <a:ext cx="10515600" cy="307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50A95C-140F-EB35-DEB8-85622099F335}"/>
              </a:ext>
            </a:extLst>
          </p:cNvPr>
          <p:cNvSpPr txBox="1"/>
          <p:nvPr/>
        </p:nvSpPr>
        <p:spPr>
          <a:xfrm>
            <a:off x="665206" y="4757555"/>
            <a:ext cx="105156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b="1" i="0" dirty="0">
                <a:solidFill>
                  <a:srgbClr val="444444"/>
                </a:solidFill>
                <a:effectLst/>
                <a:latin typeface="+mj-lt"/>
                <a:cs typeface="Times New Roman" panose="02020603050405020304" pitchFamily="18" charset="0"/>
              </a:rPr>
              <a:t>Šios įstaigos sudaro onkologijos klasterį.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24B0C-72D5-BA2A-04C1-E3A52AA3E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8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654C-4EBD-EC4E-7FEC-2D4989A5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0200" cy="1325563"/>
          </a:xfrm>
        </p:spPr>
        <p:txBody>
          <a:bodyPr/>
          <a:lstStyle/>
          <a:p>
            <a:r>
              <a:rPr lang="lt-LT" b="1" dirty="0">
                <a:solidFill>
                  <a:schemeClr val="tx2">
                    <a:lumMod val="50000"/>
                  </a:schemeClr>
                </a:solidFill>
              </a:rPr>
              <a:t>REALI  SITUACIJA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1B92-94C6-0BF4-54F3-ED7BEBEB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24411"/>
            <a:ext cx="10515600" cy="1851153"/>
          </a:xfrm>
        </p:spPr>
        <p:txBody>
          <a:bodyPr>
            <a:noAutofit/>
          </a:bodyPr>
          <a:lstStyle/>
          <a:p>
            <a:r>
              <a:rPr lang="lt-LT" sz="2400" dirty="0">
                <a:latin typeface="+mj-lt"/>
              </a:rPr>
              <a:t>Netinkamas ligos kodas – ne C, ne D, ne Z, ne N </a:t>
            </a:r>
          </a:p>
          <a:p>
            <a:r>
              <a:rPr lang="lt-LT" sz="2400" dirty="0">
                <a:latin typeface="+mj-lt"/>
              </a:rPr>
              <a:t>Netinkamas specialistas</a:t>
            </a:r>
          </a:p>
          <a:p>
            <a:r>
              <a:rPr lang="lt-LT" sz="2400" dirty="0">
                <a:latin typeface="+mj-lt"/>
              </a:rPr>
              <a:t>Neištirtas / neatitinka pr. programos reikalavimams</a:t>
            </a:r>
          </a:p>
          <a:p>
            <a:endParaRPr lang="lt-LT" sz="2400" dirty="0">
              <a:latin typeface="+mj-lt"/>
            </a:endParaRPr>
          </a:p>
          <a:p>
            <a:endParaRPr lang="lt-LT" sz="2400" dirty="0">
              <a:latin typeface="+mj-lt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8AAE1C3-F492-1A20-6D4E-69840311E35C}"/>
              </a:ext>
            </a:extLst>
          </p:cNvPr>
          <p:cNvSpPr txBox="1">
            <a:spLocks/>
          </p:cNvSpPr>
          <p:nvPr/>
        </p:nvSpPr>
        <p:spPr>
          <a:xfrm>
            <a:off x="457200" y="1556793"/>
            <a:ext cx="8229600" cy="1962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Pacientai registruojasi dėl: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03275" indent="-268288"/>
            <a:r>
              <a:rPr lang="lt-LT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verifikuotos vėžio diagnozės</a:t>
            </a:r>
          </a:p>
          <a:p>
            <a:pPr marL="803275" indent="-268288"/>
            <a:r>
              <a:rPr lang="lt-LT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įtariamo vėžinio susirgimo</a:t>
            </a:r>
          </a:p>
          <a:p>
            <a:pPr marL="803275" indent="-268288"/>
            <a:r>
              <a:rPr lang="lt-LT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iki vėžinių susirgimų</a:t>
            </a:r>
          </a:p>
          <a:p>
            <a:pPr marL="803275" indent="-268288"/>
            <a:r>
              <a:rPr lang="lt-LT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Neaišku dėl ko ???? </a:t>
            </a:r>
          </a:p>
          <a:p>
            <a:endParaRPr lang="lt-LT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A91F3-0444-18FC-A35B-2B64E4D2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077C7-007B-0124-5C92-C092A5A0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87" y="1386176"/>
            <a:ext cx="4538329" cy="29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>
            <a:extLst>
              <a:ext uri="{FF2B5EF4-FFF2-40B4-BE49-F238E27FC236}">
                <a16:creationId xmlns:a16="http://schemas.microsoft.com/office/drawing/2014/main" id="{B5C21E53-AEA8-5FFA-C7F4-5630DCB1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4" y="1855524"/>
            <a:ext cx="59340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363AC3-EE6A-B3BB-AB37-8329AE41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4" y="1555085"/>
            <a:ext cx="6571936" cy="3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>
            <a:extLst>
              <a:ext uri="{FF2B5EF4-FFF2-40B4-BE49-F238E27FC236}">
                <a16:creationId xmlns:a16="http://schemas.microsoft.com/office/drawing/2014/main" id="{BCD8F7E9-8ED1-2F5C-D365-BB2D677E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21953"/>
            <a:ext cx="5686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>
            <a:extLst>
              <a:ext uri="{FF2B5EF4-FFF2-40B4-BE49-F238E27FC236}">
                <a16:creationId xmlns:a16="http://schemas.microsoft.com/office/drawing/2014/main" id="{5220DCB0-1E18-C6D4-9716-10CA3FCA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0" y="2155752"/>
            <a:ext cx="2924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DEC15CA-7BC8-AA00-47AA-877E8425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8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1818C30-6B2B-DA67-3EEA-84D2DBF0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248E62F-843D-D685-17F0-4D5ECE1B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09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47C941-E118-A7AA-2DC0-0FC3AE623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33600" cy="1238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08BC-81D4-7CC1-159F-C79261632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807" y="2508145"/>
            <a:ext cx="5048250" cy="352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234752-02C8-D1ED-930B-48B82BEBC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3114" y="2879010"/>
            <a:ext cx="8858250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4BAA43-EE81-B4CA-BBE3-04CB29B8B0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290" y="3229227"/>
            <a:ext cx="5619750" cy="990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033607-8EAE-EA23-1012-6CA57A277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156" y="4272469"/>
            <a:ext cx="6354618" cy="715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907B03-5278-2CB2-EE55-96D63459E20C}"/>
              </a:ext>
            </a:extLst>
          </p:cNvPr>
          <p:cNvSpPr txBox="1"/>
          <p:nvPr/>
        </p:nvSpPr>
        <p:spPr>
          <a:xfrm>
            <a:off x="409574" y="5302915"/>
            <a:ext cx="1145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Pagal prevencines programas – neatitinka kriterijų – 2 metų, </a:t>
            </a:r>
            <a:r>
              <a:rPr lang="lt-LT" sz="2400" dirty="0" err="1">
                <a:solidFill>
                  <a:schemeClr val="accent1">
                    <a:lumMod val="50000"/>
                  </a:schemeClr>
                </a:solidFill>
              </a:rPr>
              <a:t>radioterapeutui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 / radiologui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6AA25-EA5D-4DDB-223F-E5C12CD7E2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4769" y="653153"/>
            <a:ext cx="2499989" cy="16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9952</TotalTime>
  <Words>490</Words>
  <Application>Microsoft Office PowerPoint</Application>
  <PresentationFormat>Plačiaekranė</PresentationFormat>
  <Paragraphs>68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Siuntimai pas gydytojus onkologus</vt:lpstr>
      <vt:lpstr>Teisės aktų nuostatos</vt:lpstr>
      <vt:lpstr>Teisės aktų nuostatos</vt:lpstr>
      <vt:lpstr>Teisės aktų nuostatos</vt:lpstr>
      <vt:lpstr>„žali koridoriai“kuriami, tik tose paslaugose, kur yra eilės (krūtys, ginekologija, odos ir minkštųjų audinių, otorinolaringologija, veido žandikaulių, pilvo chirurgija)</vt:lpstr>
      <vt:lpstr>Siuntime nurodoma</vt:lpstr>
      <vt:lpstr>Specializuotą onkologinę pagalbą Lietuvoje teikia</vt:lpstr>
      <vt:lpstr>REALI  SITUACIJA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Kontaktai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NVI “žaliasis koridorius” onkologiniams pacientams </dc:title>
  <dc:creator>Informacija 2</dc:creator>
  <cp:lastModifiedBy>Vilija Kondrotienė</cp:lastModifiedBy>
  <cp:revision>24</cp:revision>
  <dcterms:created xsi:type="dcterms:W3CDTF">2024-03-13T07:29:40Z</dcterms:created>
  <dcterms:modified xsi:type="dcterms:W3CDTF">2024-03-28T14:28:43Z</dcterms:modified>
</cp:coreProperties>
</file>