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80" r:id="rId4"/>
    <p:sldId id="281" r:id="rId5"/>
    <p:sldId id="282" r:id="rId6"/>
    <p:sldId id="286" r:id="rId7"/>
    <p:sldId id="287" r:id="rId8"/>
    <p:sldId id="284" r:id="rId9"/>
    <p:sldId id="283" r:id="rId10"/>
    <p:sldId id="28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O+PxqFNMMtvPUYaC2PP5f0zsn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E6BFCF-B957-4BFD-AB60-E9FFABE006DE}">
  <a:tblStyle styleId="{D0E6BFCF-B957-4BFD-AB60-E9FFABE006DE}" styleName="Table_0">
    <a:wholeTbl>
      <a:tcTxStyle b="off" i="off">
        <a:font>
          <a:latin typeface="Tw Cen MT"/>
          <a:ea typeface="Tw Cen MT"/>
          <a:cs typeface="Tw Cen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854"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7"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17"/>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6" name="Google Shape;16;p1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pic>
        <p:nvPicPr>
          <p:cNvPr id="79" name="Google Shape;79;p2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Google Shape;80;p26"/>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6"/>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sp>
      <p:sp>
        <p:nvSpPr>
          <p:cNvPr id="82" name="Google Shape;82;p26"/>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3" name="Google Shape;83;p2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pic>
        <p:nvPicPr>
          <p:cNvPr id="87" name="Google Shape;87;p2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Google Shape;88;p27"/>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7"/>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0" name="Google Shape;90;p2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3"/>
        <p:cNvGrpSpPr/>
        <p:nvPr/>
      </p:nvGrpSpPr>
      <p:grpSpPr>
        <a:xfrm>
          <a:off x="0" y="0"/>
          <a:ext cx="0" cy="0"/>
          <a:chOff x="0" y="0"/>
          <a:chExt cx="0" cy="0"/>
        </a:xfrm>
      </p:grpSpPr>
      <p:pic>
        <p:nvPicPr>
          <p:cNvPr id="94" name="Google Shape;94;p2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28"/>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7" name="Google Shape;97;p28"/>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8" name="Google Shape;98;p2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8"/>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a:p>
        </p:txBody>
      </p:sp>
      <p:sp>
        <p:nvSpPr>
          <p:cNvPr id="102" name="Google Shape;102;p28"/>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3"/>
        <p:cNvGrpSpPr/>
        <p:nvPr/>
      </p:nvGrpSpPr>
      <p:grpSpPr>
        <a:xfrm>
          <a:off x="0" y="0"/>
          <a:ext cx="0" cy="0"/>
          <a:chOff x="0" y="0"/>
          <a:chExt cx="0" cy="0"/>
        </a:xfrm>
      </p:grpSpPr>
      <p:pic>
        <p:nvPicPr>
          <p:cNvPr id="104" name="Google Shape;104;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29"/>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9"/>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0"/>
        <p:cNvGrpSpPr/>
        <p:nvPr/>
      </p:nvGrpSpPr>
      <p:grpSpPr>
        <a:xfrm>
          <a:off x="0" y="0"/>
          <a:ext cx="0" cy="0"/>
          <a:chOff x="0" y="0"/>
          <a:chExt cx="0" cy="0"/>
        </a:xfrm>
      </p:grpSpPr>
      <p:pic>
        <p:nvPicPr>
          <p:cNvPr id="111" name="Google Shape;111;p3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 name="Google Shape;112;p30"/>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4" name="Google Shape;114;p30"/>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5" name="Google Shape;115;p30"/>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6" name="Google Shape;116;p30"/>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7" name="Google Shape;117;p30"/>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8" name="Google Shape;118;p30"/>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3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pic>
        <p:nvPicPr>
          <p:cNvPr id="123" name="Google Shape;123;p3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31"/>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1"/>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31"/>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sp>
      <p:sp>
        <p:nvSpPr>
          <p:cNvPr id="127" name="Google Shape;127;p31"/>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8" name="Google Shape;128;p31"/>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9" name="Google Shape;129;p31"/>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30" name="Google Shape;130;p31"/>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1" name="Google Shape;131;p31"/>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2" name="Google Shape;132;p31"/>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33" name="Google Shape;133;p31"/>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4" name="Google Shape;134;p3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pic>
        <p:nvPicPr>
          <p:cNvPr id="138" name="Google Shape;138;p3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3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rot="5400000">
            <a:off x="4383948" y="-1103080"/>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1" name="Google Shape;141;p3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pic>
        <p:nvPicPr>
          <p:cNvPr id="145" name="Google Shape;145;p3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6" name="Google Shape;146;p33"/>
          <p:cNvSpPr txBox="1">
            <a:spLocks noGrp="1"/>
          </p:cNvSpPr>
          <p:nvPr>
            <p:ph type="title"/>
          </p:nvPr>
        </p:nvSpPr>
        <p:spPr>
          <a:xfrm rot="5400000">
            <a:off x="7410763" y="1923738"/>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3"/>
          <p:cNvSpPr txBox="1">
            <a:spLocks noGrp="1"/>
          </p:cNvSpPr>
          <p:nvPr>
            <p:ph type="body" idx="1"/>
          </p:nvPr>
        </p:nvSpPr>
        <p:spPr>
          <a:xfrm rot="5400000">
            <a:off x="2152338" y="-628962"/>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8" name="Google Shape;148;p3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1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8"/>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3" name="Google Shape;23;p1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pic>
        <p:nvPicPr>
          <p:cNvPr id="27" name="Google Shape;27;p1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1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30" name="Google Shape;30;p19"/>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1" name="Google Shape;31;p19"/>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32" name="Google Shape;32;p19"/>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3" name="Google Shape;33;p1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pic>
        <p:nvPicPr>
          <p:cNvPr id="37" name="Google Shape;37;p2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20"/>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40" name="Google Shape;40;p2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pic>
        <p:nvPicPr>
          <p:cNvPr id="44" name="Google Shape;44;p2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2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21"/>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8" name="Google Shape;48;p2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pic>
        <p:nvPicPr>
          <p:cNvPr id="52" name="Google Shape;52;p2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2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2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9" name="Google Shape;59;p2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pic>
        <p:nvPicPr>
          <p:cNvPr id="63" name="Google Shape;63;p2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24"/>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24"/>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2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pic>
        <p:nvPicPr>
          <p:cNvPr id="71" name="Google Shape;71;p2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2" name="Google Shape;72;p25"/>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sp>
      <p:sp>
        <p:nvSpPr>
          <p:cNvPr id="74" name="Google Shape;74;p25"/>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5" name="Google Shape;75;p2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5"/>
        <p:cNvGrpSpPr/>
        <p:nvPr/>
      </p:nvGrpSpPr>
      <p:grpSpPr>
        <a:xfrm>
          <a:off x="0" y="0"/>
          <a:ext cx="0" cy="0"/>
          <a:chOff x="0" y="0"/>
          <a:chExt cx="0" cy="0"/>
        </a:xfrm>
      </p:grpSpPr>
      <p:pic>
        <p:nvPicPr>
          <p:cNvPr id="6" name="Google Shape;6;p16" descr="\\DROBO-FS\QuickDrops\JB\PPTX NG\Droplets\LightingOverlay.png"/>
          <p:cNvPicPr preferRelativeResize="0"/>
          <p:nvPr/>
        </p:nvPicPr>
        <p:blipFill rotWithShape="1">
          <a:blip r:embed="rId19">
            <a:alphaModFix/>
          </a:blip>
          <a:srcRect/>
          <a:stretch/>
        </p:blipFill>
        <p:spPr>
          <a:xfrm>
            <a:off x="0" y="-1"/>
            <a:ext cx="12192003" cy="6858001"/>
          </a:xfrm>
          <a:prstGeom prst="rect">
            <a:avLst/>
          </a:prstGeom>
          <a:noFill/>
          <a:ln>
            <a:noFill/>
          </a:ln>
        </p:spPr>
      </p:pic>
      <p:sp>
        <p:nvSpPr>
          <p:cNvPr id="7" name="Google Shape;7;p16"/>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6"/>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
          <p:cNvSpPr txBox="1">
            <a:spLocks noGrp="1"/>
          </p:cNvSpPr>
          <p:nvPr>
            <p:ph type="title"/>
          </p:nvPr>
        </p:nvSpPr>
        <p:spPr>
          <a:xfrm>
            <a:off x="913775" y="618517"/>
            <a:ext cx="10364451" cy="220911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Twentieth Century"/>
              <a:buNone/>
            </a:pPr>
            <a:r>
              <a:rPr lang="lt-LT" b="1" i="0" dirty="0">
                <a:solidFill>
                  <a:srgbClr val="222222"/>
                </a:solidFill>
                <a:effectLst/>
                <a:latin typeface="Times New Roman" panose="02020603050405020304" pitchFamily="18" charset="0"/>
              </a:rPr>
              <a:t>Nacionalinė bendradarbiavimo platforma</a:t>
            </a:r>
            <a:br>
              <a:rPr lang="lt-LT" b="1" i="0" dirty="0">
                <a:solidFill>
                  <a:srgbClr val="222222"/>
                </a:solidFill>
                <a:effectLst/>
                <a:latin typeface="Times New Roman" panose="02020603050405020304" pitchFamily="18" charset="0"/>
              </a:rPr>
            </a:br>
            <a:br>
              <a:rPr lang="lt-LT" b="1" i="0" dirty="0">
                <a:solidFill>
                  <a:srgbClr val="222222"/>
                </a:solidFill>
                <a:effectLst/>
                <a:latin typeface="Times New Roman" panose="02020603050405020304" pitchFamily="18" charset="0"/>
              </a:rPr>
            </a:br>
            <a:r>
              <a:rPr lang="it-IT" dirty="0">
                <a:solidFill>
                  <a:srgbClr val="222222"/>
                </a:solidFill>
                <a:latin typeface="Times New Roman" panose="02020603050405020304" pitchFamily="18" charset="0"/>
              </a:rPr>
              <a:t>2024 m. kovo 25 d.</a:t>
            </a:r>
            <a:endParaRPr lang="en-US" dirty="0">
              <a:solidFill>
                <a:srgbClr val="222222"/>
              </a:solidFill>
              <a:latin typeface="Times New Roman" panose="02020603050405020304" pitchFamily="18" charset="0"/>
            </a:endParaRPr>
          </a:p>
        </p:txBody>
      </p:sp>
      <p:sp>
        <p:nvSpPr>
          <p:cNvPr id="3" name="Teksto vietos rezervavimo ženklas 2">
            <a:extLst>
              <a:ext uri="{FF2B5EF4-FFF2-40B4-BE49-F238E27FC236}">
                <a16:creationId xmlns:a16="http://schemas.microsoft.com/office/drawing/2014/main" id="{BB1B6EA2-2A50-EF7E-04C2-A6AE346663A6}"/>
              </a:ext>
            </a:extLst>
          </p:cNvPr>
          <p:cNvSpPr>
            <a:spLocks noGrp="1"/>
          </p:cNvSpPr>
          <p:nvPr>
            <p:ph type="body" idx="2"/>
          </p:nvPr>
        </p:nvSpPr>
        <p:spPr>
          <a:xfrm>
            <a:off x="547141" y="3688094"/>
            <a:ext cx="4310922" cy="2740187"/>
          </a:xfrm>
        </p:spPr>
        <p:txBody>
          <a:bodyPr>
            <a:normAutofit/>
          </a:bodyPr>
          <a:lstStyle/>
          <a:p>
            <a:pPr marL="114300" indent="0">
              <a:buNone/>
            </a:pPr>
            <a:r>
              <a:rPr lang="lt-LT" sz="2400" dirty="0"/>
              <a:t>Gydytojų specialistų konsultacijų atsakymai šeimos gydytojų praktikoje</a:t>
            </a:r>
          </a:p>
        </p:txBody>
      </p:sp>
      <p:sp>
        <p:nvSpPr>
          <p:cNvPr id="5" name="Teksto vietos rezervavimo ženklas 4">
            <a:extLst>
              <a:ext uri="{FF2B5EF4-FFF2-40B4-BE49-F238E27FC236}">
                <a16:creationId xmlns:a16="http://schemas.microsoft.com/office/drawing/2014/main" id="{E1F857A0-1C89-7FD6-AD1B-1877A2127C59}"/>
              </a:ext>
            </a:extLst>
          </p:cNvPr>
          <p:cNvSpPr>
            <a:spLocks noGrp="1"/>
          </p:cNvSpPr>
          <p:nvPr>
            <p:ph type="body" idx="4"/>
          </p:nvPr>
        </p:nvSpPr>
        <p:spPr>
          <a:xfrm>
            <a:off x="7779895" y="4030369"/>
            <a:ext cx="3267856" cy="1760830"/>
          </a:xfrm>
        </p:spPr>
        <p:txBody>
          <a:bodyPr>
            <a:normAutofit lnSpcReduction="10000"/>
          </a:bodyPr>
          <a:lstStyle/>
          <a:p>
            <a:pPr marL="114300" indent="0">
              <a:buNone/>
            </a:pPr>
            <a:r>
              <a:rPr lang="en-US" dirty="0"/>
              <a:t>L</a:t>
            </a:r>
            <a:r>
              <a:rPr lang="lt-LT" dirty="0" err="1"/>
              <a:t>ietuvos</a:t>
            </a:r>
            <a:r>
              <a:rPr lang="en-US" dirty="0"/>
              <a:t> </a:t>
            </a:r>
            <a:r>
              <a:rPr lang="lt-LT" dirty="0"/>
              <a:t>šeimos gydytojų profesinės sąjungos v</a:t>
            </a:r>
            <a:r>
              <a:rPr lang="en-US" dirty="0" err="1"/>
              <a:t>aldybos</a:t>
            </a:r>
            <a:r>
              <a:rPr lang="en-US" dirty="0"/>
              <a:t> </a:t>
            </a:r>
            <a:r>
              <a:rPr lang="en-US" dirty="0" err="1"/>
              <a:t>nar</a:t>
            </a:r>
            <a:r>
              <a:rPr lang="lt-LT" dirty="0"/>
              <a:t>ė: </a:t>
            </a:r>
          </a:p>
          <a:p>
            <a:pPr marL="114300" indent="0">
              <a:buNone/>
            </a:pPr>
            <a:r>
              <a:rPr lang="lt-LT" b="1" dirty="0"/>
              <a:t>Giedrė Baršauskienė</a:t>
            </a:r>
          </a:p>
        </p:txBody>
      </p:sp>
      <p:pic>
        <p:nvPicPr>
          <p:cNvPr id="156" name="Google Shape;156;p1"/>
          <p:cNvPicPr preferRelativeResize="0"/>
          <p:nvPr/>
        </p:nvPicPr>
        <p:blipFill rotWithShape="1">
          <a:blip r:embed="rId3">
            <a:alphaModFix/>
          </a:blip>
          <a:srcRect/>
          <a:stretch/>
        </p:blipFill>
        <p:spPr>
          <a:xfrm>
            <a:off x="4702092" y="3785059"/>
            <a:ext cx="2469336" cy="1879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1F04863-0AC9-7C09-B975-E9129BB7B7BA}"/>
              </a:ext>
            </a:extLst>
          </p:cNvPr>
          <p:cNvSpPr>
            <a:spLocks noGrp="1"/>
          </p:cNvSpPr>
          <p:nvPr>
            <p:ph type="title"/>
          </p:nvPr>
        </p:nvSpPr>
        <p:spPr>
          <a:xfrm>
            <a:off x="831329" y="2008682"/>
            <a:ext cx="10364451" cy="1596177"/>
          </a:xfrm>
        </p:spPr>
        <p:txBody>
          <a:bodyPr/>
          <a:lstStyle/>
          <a:p>
            <a:r>
              <a:rPr lang="lt-LT" dirty="0"/>
              <a:t>AČIŪ</a:t>
            </a:r>
          </a:p>
        </p:txBody>
      </p:sp>
      <p:sp>
        <p:nvSpPr>
          <p:cNvPr id="3" name="Teksto vietos rezervavimo ženklas 2">
            <a:extLst>
              <a:ext uri="{FF2B5EF4-FFF2-40B4-BE49-F238E27FC236}">
                <a16:creationId xmlns:a16="http://schemas.microsoft.com/office/drawing/2014/main" id="{CBF67D31-181F-37C4-87EC-FE78CFFDD3AF}"/>
              </a:ext>
            </a:extLst>
          </p:cNvPr>
          <p:cNvSpPr>
            <a:spLocks noGrp="1"/>
          </p:cNvSpPr>
          <p:nvPr>
            <p:ph type="body" idx="1"/>
          </p:nvPr>
        </p:nvSpPr>
        <p:spPr>
          <a:xfrm>
            <a:off x="913774" y="4849318"/>
            <a:ext cx="10363826" cy="941881"/>
          </a:xfrm>
        </p:spPr>
        <p:txBody>
          <a:bodyPr/>
          <a:lstStyle/>
          <a:p>
            <a:pPr marL="114300" indent="0" algn="r">
              <a:buNone/>
            </a:pPr>
            <a:r>
              <a:rPr lang="lt-LT" dirty="0"/>
              <a:t>Lietuvos šeimos gydytojų profesinė sąjunga</a:t>
            </a:r>
          </a:p>
        </p:txBody>
      </p:sp>
    </p:spTree>
    <p:extLst>
      <p:ext uri="{BB962C8B-B14F-4D97-AF65-F5344CB8AC3E}">
        <p14:creationId xmlns:p14="http://schemas.microsoft.com/office/powerpoint/2010/main" val="96451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a:spLocks noGrp="1"/>
          </p:cNvSpPr>
          <p:nvPr>
            <p:ph type="title"/>
          </p:nvPr>
        </p:nvSpPr>
        <p:spPr>
          <a:xfrm>
            <a:off x="2623279" y="152400"/>
            <a:ext cx="4937497" cy="11641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lt-LT" dirty="0"/>
              <a:t>PROBLEMA</a:t>
            </a:r>
            <a:endParaRPr dirty="0"/>
          </a:p>
        </p:txBody>
      </p:sp>
      <p:sp>
        <p:nvSpPr>
          <p:cNvPr id="6" name="Teksto vietos rezervavimo ženklas 5">
            <a:extLst>
              <a:ext uri="{FF2B5EF4-FFF2-40B4-BE49-F238E27FC236}">
                <a16:creationId xmlns:a16="http://schemas.microsoft.com/office/drawing/2014/main" id="{1528EC82-2C9F-E93B-FA34-74DEE315A24A}"/>
              </a:ext>
            </a:extLst>
          </p:cNvPr>
          <p:cNvSpPr>
            <a:spLocks noGrp="1"/>
          </p:cNvSpPr>
          <p:nvPr>
            <p:ph type="body" idx="1"/>
          </p:nvPr>
        </p:nvSpPr>
        <p:spPr>
          <a:xfrm>
            <a:off x="532150" y="1139252"/>
            <a:ext cx="11467476" cy="5666282"/>
          </a:xfrm>
        </p:spPr>
        <p:txBody>
          <a:bodyPr>
            <a:normAutofit/>
          </a:bodyPr>
          <a:lstStyle/>
          <a:p>
            <a:r>
              <a:rPr lang="lt-LT" sz="2400" dirty="0"/>
              <a:t>LŠGPS valdyba sulaukia nemažai šeimos gydytojų nusiskundimų dėl netinkamai ar ne laiku pateikiamų pacientų elektroninių dokumentų po apsilankymo pas gydytojus specialistus arba po stacionarinio gydymo (pateikiamos tuščios E025 formos, </a:t>
            </a:r>
            <a:r>
              <a:rPr lang="lt-LT" sz="2400" dirty="0" err="1"/>
              <a:t>epikrizės</a:t>
            </a:r>
            <a:r>
              <a:rPr lang="lt-LT" sz="2400" dirty="0"/>
              <a:t> po paciento išleidimo iš stacionaro neįkeliamos į ESPBI IS arba įkeliamos po kelių mėnesių). </a:t>
            </a:r>
          </a:p>
          <a:p>
            <a:r>
              <a:rPr lang="lt-LT" sz="2400" dirty="0"/>
              <a:t>Dėl netinkamo dokumentų tvarkymo šeimos gydytojai nežino, koks gydymas, ištyrimas buvo taikytas, kokios pateiktos rekomendacijos ir kaip pacientus toliau ambulatoriškai gydyti ar stebėti jų būklę, dėl ko gali </a:t>
            </a:r>
            <a:r>
              <a:rPr lang="lt-LT" sz="2400" b="1" dirty="0"/>
              <a:t>pablogėti pacientų sveikatos būklė</a:t>
            </a:r>
            <a:r>
              <a:rPr lang="lt-LT" sz="2400" dirty="0"/>
              <a:t>. </a:t>
            </a:r>
            <a:endParaRPr lang="en-US" sz="2400" dirty="0"/>
          </a:p>
          <a:p>
            <a:r>
              <a:rPr lang="lt-LT" sz="2400" dirty="0">
                <a:solidFill>
                  <a:sysClr val="windowText" lastClr="000000"/>
                </a:solidFill>
              </a:rPr>
              <a:t>Didžiausia problema identifikuojama </a:t>
            </a:r>
            <a:r>
              <a:rPr lang="lt-LT" sz="2400" b="1" dirty="0">
                <a:solidFill>
                  <a:sysClr val="windowText" lastClr="000000"/>
                </a:solidFill>
              </a:rPr>
              <a:t>Klaipėdos regione</a:t>
            </a:r>
            <a:r>
              <a:rPr lang="en-US" sz="2400" b="1" dirty="0">
                <a:solidFill>
                  <a:sysClr val="windowText" lastClr="000000"/>
                </a:solidFill>
              </a:rPr>
              <a:t>, VULSK, RVUL, LSMU KK</a:t>
            </a:r>
            <a:endParaRPr lang="lt-LT" sz="2400" b="1" dirty="0">
              <a:solidFill>
                <a:sysClr val="windowText" lastClr="000000"/>
              </a:solidFill>
            </a:endParaRPr>
          </a:p>
          <a:p>
            <a:endParaRPr lang="lt-LT" sz="2400" dirty="0"/>
          </a:p>
          <a:p>
            <a:endParaRPr lang="lt-LT" sz="2400" dirty="0"/>
          </a:p>
          <a:p>
            <a:endParaRPr lang="lt-LT" dirty="0"/>
          </a:p>
        </p:txBody>
      </p:sp>
      <p:pic>
        <p:nvPicPr>
          <p:cNvPr id="162" name="Google Shape;162;p2"/>
          <p:cNvPicPr preferRelativeResize="0"/>
          <p:nvPr/>
        </p:nvPicPr>
        <p:blipFill rotWithShape="1">
          <a:blip r:embed="rId3">
            <a:alphaModFix/>
          </a:blip>
          <a:srcRect/>
          <a:stretch/>
        </p:blipFill>
        <p:spPr>
          <a:xfrm>
            <a:off x="135008" y="5464673"/>
            <a:ext cx="1557531" cy="1185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871B89-8B50-D436-6D78-88CDD5EEFD7F}"/>
              </a:ext>
            </a:extLst>
          </p:cNvPr>
          <p:cNvSpPr>
            <a:spLocks noGrp="1"/>
          </p:cNvSpPr>
          <p:nvPr>
            <p:ph type="title"/>
          </p:nvPr>
        </p:nvSpPr>
        <p:spPr>
          <a:xfrm>
            <a:off x="913774" y="609600"/>
            <a:ext cx="9684272" cy="1196715"/>
          </a:xfrm>
        </p:spPr>
        <p:txBody>
          <a:bodyPr/>
          <a:lstStyle/>
          <a:p>
            <a:r>
              <a:rPr lang="en-US" dirty="0"/>
              <a:t>Pav</a:t>
            </a:r>
            <a:r>
              <a:rPr lang="lt-LT" dirty="0" err="1"/>
              <a:t>yz</a:t>
            </a:r>
            <a:r>
              <a:rPr lang="en-US" dirty="0" err="1"/>
              <a:t>dys</a:t>
            </a:r>
            <a:r>
              <a:rPr lang="en-US" dirty="0"/>
              <a:t> </a:t>
            </a:r>
            <a:r>
              <a:rPr lang="en-US" dirty="0" err="1"/>
              <a:t>pacient</a:t>
            </a:r>
            <a:r>
              <a:rPr lang="lt-LT" dirty="0"/>
              <a:t>ės, kuri su kritiniais trombocitais laukia hematologo atsakymo </a:t>
            </a:r>
          </a:p>
        </p:txBody>
      </p:sp>
      <p:pic>
        <p:nvPicPr>
          <p:cNvPr id="9" name="Paveikslėlis 8">
            <a:extLst>
              <a:ext uri="{FF2B5EF4-FFF2-40B4-BE49-F238E27FC236}">
                <a16:creationId xmlns:a16="http://schemas.microsoft.com/office/drawing/2014/main" id="{6318809A-341C-D544-A80C-0B8504257977}"/>
              </a:ext>
            </a:extLst>
          </p:cNvPr>
          <p:cNvPicPr>
            <a:picLocks noChangeAspect="1"/>
          </p:cNvPicPr>
          <p:nvPr/>
        </p:nvPicPr>
        <p:blipFill>
          <a:blip r:embed="rId2"/>
          <a:stretch>
            <a:fillRect/>
          </a:stretch>
        </p:blipFill>
        <p:spPr>
          <a:xfrm>
            <a:off x="913774" y="2579056"/>
            <a:ext cx="9676359" cy="2539337"/>
          </a:xfrm>
          <a:prstGeom prst="rect">
            <a:avLst/>
          </a:prstGeom>
        </p:spPr>
      </p:pic>
    </p:spTree>
    <p:extLst>
      <p:ext uri="{BB962C8B-B14F-4D97-AF65-F5344CB8AC3E}">
        <p14:creationId xmlns:p14="http://schemas.microsoft.com/office/powerpoint/2010/main" val="314597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EA1BBE6-5E79-2759-F343-DE2FC7436D74}"/>
              </a:ext>
            </a:extLst>
          </p:cNvPr>
          <p:cNvSpPr>
            <a:spLocks noGrp="1"/>
          </p:cNvSpPr>
          <p:nvPr>
            <p:ph type="title"/>
          </p:nvPr>
        </p:nvSpPr>
        <p:spPr/>
        <p:txBody>
          <a:bodyPr>
            <a:normAutofit fontScale="90000"/>
          </a:bodyPr>
          <a:lstStyle/>
          <a:p>
            <a:r>
              <a:rPr lang="lt-LT" b="1" i="0" dirty="0">
                <a:solidFill>
                  <a:srgbClr val="333333"/>
                </a:solidFill>
                <a:effectLst/>
                <a:latin typeface="Tahoma" panose="020B0604030504040204" pitchFamily="34" charset="0"/>
              </a:rPr>
              <a:t>Pa</a:t>
            </a:r>
            <a:r>
              <a:rPr lang="lt-LT" b="1" dirty="0">
                <a:solidFill>
                  <a:srgbClr val="333333"/>
                </a:solidFill>
                <a:latin typeface="Tahoma" panose="020B0604030504040204" pitchFamily="34" charset="0"/>
              </a:rPr>
              <a:t>gal</a:t>
            </a:r>
            <a:r>
              <a:rPr lang="lt-LT" b="1" i="0" dirty="0">
                <a:solidFill>
                  <a:srgbClr val="333333"/>
                </a:solidFill>
                <a:effectLst/>
                <a:latin typeface="Tahoma" panose="020B0604030504040204" pitchFamily="34" charset="0"/>
              </a:rPr>
              <a:t> Elektroninės sveikatos paslaugų ir bendradarbiavimo infrastruktūros informacinės sistemos naudojimo tvarkos aprašą Nr. V-657</a:t>
            </a:r>
            <a:endParaRPr lang="lt-LT" dirty="0"/>
          </a:p>
        </p:txBody>
      </p:sp>
      <p:sp>
        <p:nvSpPr>
          <p:cNvPr id="3" name="Teksto vietos rezervavimo ženklas 2">
            <a:extLst>
              <a:ext uri="{FF2B5EF4-FFF2-40B4-BE49-F238E27FC236}">
                <a16:creationId xmlns:a16="http://schemas.microsoft.com/office/drawing/2014/main" id="{9CFDFA13-EAD4-B60D-A6B4-33B23C5F2EEE}"/>
              </a:ext>
            </a:extLst>
          </p:cNvPr>
          <p:cNvSpPr>
            <a:spLocks noGrp="1"/>
          </p:cNvSpPr>
          <p:nvPr>
            <p:ph type="body" idx="1"/>
          </p:nvPr>
        </p:nvSpPr>
        <p:spPr/>
        <p:txBody>
          <a:bodyPr/>
          <a:lstStyle/>
          <a:p>
            <a:pPr marL="114300" indent="0">
              <a:buNone/>
            </a:pPr>
            <a:r>
              <a:rPr lang="lt-LT" dirty="0"/>
              <a:t>2.4. duomenys (išskyrus psichikos sveikatos duomenis (psichikos sveikatos duomenimis nelaikoma informacija, susijusi su vaisto išrašymu naudojantis e. receptu)), susiję su ambulatorinio apsilankymo aprašymu, stacionaro </a:t>
            </a:r>
            <a:r>
              <a:rPr lang="lt-LT" dirty="0" err="1"/>
              <a:t>epikrize</a:t>
            </a:r>
            <a:r>
              <a:rPr lang="lt-LT" dirty="0"/>
              <a:t>, e. recepto išrašymu, vaiko gimimo pažymėjimu, medicininiu mirties liudijimu, vairuotojo sveikatos patikrinimo medicinine pažyma, vadovaujantis Elektroninės sveikatos paslaugų ir bendradarbiavimo infrastruktūros informacinės sistemos naudojimo tvarkos aprašo nustatyta tvarka, visose asmens sveikatos priežiūros įstaigose turi būti tvarkomi elektroniniu būdu </a:t>
            </a:r>
            <a:r>
              <a:rPr lang="lt-LT" b="1" dirty="0"/>
              <a:t>nuo</a:t>
            </a:r>
            <a:r>
              <a:rPr lang="lt-LT" dirty="0"/>
              <a:t> </a:t>
            </a:r>
            <a:r>
              <a:rPr lang="lt-LT" b="1" dirty="0"/>
              <a:t>2018 m. kovo 1 d</a:t>
            </a:r>
            <a:r>
              <a:rPr lang="lt-LT" dirty="0"/>
              <a:t>;</a:t>
            </a:r>
          </a:p>
        </p:txBody>
      </p:sp>
    </p:spTree>
    <p:extLst>
      <p:ext uri="{BB962C8B-B14F-4D97-AF65-F5344CB8AC3E}">
        <p14:creationId xmlns:p14="http://schemas.microsoft.com/office/powerpoint/2010/main" val="239096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59C29C-661A-67B5-299A-636F75CB1D4F}"/>
              </a:ext>
            </a:extLst>
          </p:cNvPr>
          <p:cNvSpPr>
            <a:spLocks noGrp="1"/>
          </p:cNvSpPr>
          <p:nvPr>
            <p:ph type="title"/>
          </p:nvPr>
        </p:nvSpPr>
        <p:spPr/>
        <p:txBody>
          <a:bodyPr>
            <a:normAutofit fontScale="90000"/>
          </a:bodyPr>
          <a:lstStyle/>
          <a:p>
            <a:r>
              <a:rPr lang="lt-LT" b="1" dirty="0">
                <a:solidFill>
                  <a:srgbClr val="333333"/>
                </a:solidFill>
                <a:latin typeface="Tahoma" panose="020B0604030504040204" pitchFamily="34" charset="0"/>
              </a:rPr>
              <a:t>Pagal </a:t>
            </a:r>
            <a:r>
              <a:rPr lang="lt-LT" b="1" i="0" dirty="0">
                <a:solidFill>
                  <a:srgbClr val="333333"/>
                </a:solidFill>
                <a:effectLst/>
                <a:latin typeface="Tahoma" panose="020B0604030504040204" pitchFamily="34" charset="0"/>
              </a:rPr>
              <a:t>Siuntimų asmens sveikatos priežiūros paslaugoms gauti išdavimo, įforminimo ir atsakymų pateikimo tvarkos aprašą Nr. V-636</a:t>
            </a:r>
            <a:endParaRPr lang="lt-LT" dirty="0"/>
          </a:p>
        </p:txBody>
      </p:sp>
      <p:sp>
        <p:nvSpPr>
          <p:cNvPr id="3" name="Teksto vietos rezervavimo ženklas 2">
            <a:extLst>
              <a:ext uri="{FF2B5EF4-FFF2-40B4-BE49-F238E27FC236}">
                <a16:creationId xmlns:a16="http://schemas.microsoft.com/office/drawing/2014/main" id="{8F8EA0EB-F04A-088A-D0A1-6FB053EC37B7}"/>
              </a:ext>
            </a:extLst>
          </p:cNvPr>
          <p:cNvSpPr>
            <a:spLocks noGrp="1"/>
          </p:cNvSpPr>
          <p:nvPr>
            <p:ph type="body" idx="1"/>
          </p:nvPr>
        </p:nvSpPr>
        <p:spPr>
          <a:xfrm>
            <a:off x="913774" y="2367091"/>
            <a:ext cx="10363826" cy="4251065"/>
          </a:xfrm>
        </p:spPr>
        <p:txBody>
          <a:bodyPr>
            <a:normAutofit/>
          </a:bodyPr>
          <a:lstStyle/>
          <a:p>
            <a:pPr marL="0" marR="0" indent="0" algn="just">
              <a:spcBef>
                <a:spcPts val="0"/>
              </a:spcBef>
              <a:spcAft>
                <a:spcPts val="0"/>
              </a:spcAft>
              <a:buNone/>
            </a:pPr>
            <a:r>
              <a:rPr lang="lt-LT" b="0" i="0" dirty="0">
                <a:solidFill>
                  <a:srgbClr val="000000"/>
                </a:solidFill>
                <a:effectLst/>
                <a:latin typeface="Times New Roman" panose="02020603050405020304" pitchFamily="18" charset="0"/>
              </a:rPr>
              <a:t>13.  </a:t>
            </a:r>
            <a:r>
              <a:rPr lang="lt-LT" b="1" i="0" dirty="0">
                <a:solidFill>
                  <a:srgbClr val="000000"/>
                </a:solidFill>
                <a:effectLst/>
                <a:latin typeface="Times New Roman" panose="02020603050405020304" pitchFamily="18" charset="0"/>
              </a:rPr>
              <a:t>Visais atvejais </a:t>
            </a:r>
            <a:r>
              <a:rPr lang="lt-LT" b="0" i="0" dirty="0">
                <a:solidFill>
                  <a:srgbClr val="000000"/>
                </a:solidFill>
                <a:effectLst/>
                <a:latin typeface="Times New Roman" panose="02020603050405020304" pitchFamily="18" charset="0"/>
              </a:rPr>
              <a:t>gydytojai specialistai ar kiti sveikatos priežiūros specialistai atsakymą apie suteiktas asmens sveikatos priežiūros paslaugas pateikia ESPBI IS per nustatytą terminą:   </a:t>
            </a:r>
          </a:p>
          <a:p>
            <a:pPr marL="0" marR="0" indent="0" algn="just">
              <a:spcBef>
                <a:spcPts val="0"/>
              </a:spcBef>
              <a:spcAft>
                <a:spcPts val="0"/>
              </a:spcAft>
              <a:buNone/>
            </a:pPr>
            <a:r>
              <a:rPr lang="lt-LT" sz="1800" b="0" i="0" dirty="0">
                <a:solidFill>
                  <a:srgbClr val="000000"/>
                </a:solidFill>
                <a:effectLst/>
                <a:latin typeface="Times New Roman" panose="02020603050405020304" pitchFamily="18" charset="0"/>
              </a:rPr>
              <a:t>13.1.  atsakymas apie suteiktas </a:t>
            </a:r>
            <a:r>
              <a:rPr lang="lt-LT" sz="1800" b="1" i="0" u="sng" dirty="0">
                <a:solidFill>
                  <a:srgbClr val="000000"/>
                </a:solidFill>
                <a:effectLst/>
                <a:latin typeface="Times New Roman" panose="02020603050405020304" pitchFamily="18" charset="0"/>
              </a:rPr>
              <a:t>ambulatorines</a:t>
            </a:r>
            <a:r>
              <a:rPr lang="lt-LT" sz="1800" b="0" i="0" dirty="0">
                <a:solidFill>
                  <a:srgbClr val="000000"/>
                </a:solidFill>
                <a:effectLst/>
                <a:latin typeface="Times New Roman" panose="02020603050405020304" pitchFamily="18" charset="0"/>
              </a:rPr>
              <a:t> asmens sveikatos priežiūros paslaugas </a:t>
            </a:r>
            <a:r>
              <a:rPr lang="lt-LT" sz="1800" b="1" i="0" dirty="0">
                <a:solidFill>
                  <a:srgbClr val="000000"/>
                </a:solidFill>
                <a:effectLst/>
                <a:latin typeface="Times New Roman" panose="02020603050405020304" pitchFamily="18" charset="0"/>
              </a:rPr>
              <a:t>ne vėliau kaip per 3 darbo dienas</a:t>
            </a:r>
            <a:r>
              <a:rPr lang="lt-LT" sz="1800" b="0" i="0" dirty="0">
                <a:solidFill>
                  <a:srgbClr val="000000"/>
                </a:solidFill>
                <a:effectLst/>
                <a:latin typeface="Times New Roman" panose="02020603050405020304" pitchFamily="18" charset="0"/>
              </a:rPr>
              <a:t> nuo konsultacijos išvadų surašymo pateikiamas elektroniniame medicinos dokumente E027-a „Atsakymas į siuntimą konsultacijai, tyrimams, gydymui“, nurodytoje ESPBI IS naudojimo tvarkos aprašo priede (toliau – forma E027-a);</a:t>
            </a:r>
          </a:p>
          <a:p>
            <a:pPr marL="0" marR="0" indent="0" algn="just">
              <a:spcBef>
                <a:spcPts val="0"/>
              </a:spcBef>
              <a:spcAft>
                <a:spcPts val="0"/>
              </a:spcAft>
              <a:buNone/>
            </a:pPr>
            <a:r>
              <a:rPr lang="lt-LT" sz="1800" b="0" i="0" dirty="0">
                <a:solidFill>
                  <a:srgbClr val="000000"/>
                </a:solidFill>
                <a:effectLst/>
                <a:latin typeface="Times New Roman" panose="02020603050405020304" pitchFamily="18" charset="0"/>
              </a:rPr>
              <a:t>13.2.  atsakymas apie suteiktas </a:t>
            </a:r>
            <a:r>
              <a:rPr lang="lt-LT" sz="1800" b="1" i="0" u="sng" dirty="0">
                <a:solidFill>
                  <a:srgbClr val="000000"/>
                </a:solidFill>
                <a:effectLst/>
                <a:latin typeface="Times New Roman" panose="02020603050405020304" pitchFamily="18" charset="0"/>
              </a:rPr>
              <a:t>stacionarines</a:t>
            </a:r>
            <a:r>
              <a:rPr lang="lt-LT" sz="1800" b="0" i="0" dirty="0">
                <a:solidFill>
                  <a:srgbClr val="000000"/>
                </a:solidFill>
                <a:effectLst/>
                <a:latin typeface="Times New Roman" panose="02020603050405020304" pitchFamily="18" charset="0"/>
              </a:rPr>
              <a:t> asmens sveikatos priežiūros paslaugas </a:t>
            </a:r>
            <a:r>
              <a:rPr lang="lt-LT" sz="1800" b="1" i="0" dirty="0">
                <a:solidFill>
                  <a:srgbClr val="000000"/>
                </a:solidFill>
                <a:effectLst/>
                <a:latin typeface="Times New Roman" panose="02020603050405020304" pitchFamily="18" charset="0"/>
              </a:rPr>
              <a:t>ne vėliau kaip per 5 darbo dienas po paciento išrašymo</a:t>
            </a:r>
            <a:r>
              <a:rPr lang="lt-LT" sz="1800" b="0" i="0" dirty="0">
                <a:solidFill>
                  <a:srgbClr val="000000"/>
                </a:solidFill>
                <a:effectLst/>
                <a:latin typeface="Times New Roman" panose="02020603050405020304" pitchFamily="18" charset="0"/>
              </a:rPr>
              <a:t> iš šias paslaugas suteikusios ASPĮ dienos pateikiamas formoje E003;</a:t>
            </a:r>
          </a:p>
          <a:p>
            <a:pPr marL="0" marR="0" indent="0" algn="just">
              <a:spcBef>
                <a:spcPts val="0"/>
              </a:spcBef>
              <a:spcAft>
                <a:spcPts val="0"/>
              </a:spcAft>
              <a:buNone/>
            </a:pPr>
            <a:r>
              <a:rPr lang="lt-LT" sz="1800" b="0" i="0" dirty="0">
                <a:solidFill>
                  <a:srgbClr val="000000"/>
                </a:solidFill>
                <a:effectLst/>
                <a:latin typeface="Times New Roman" panose="02020603050405020304" pitchFamily="18" charset="0"/>
              </a:rPr>
              <a:t>13.3.  atsakymas apie stacionarines asmens sveikatos priežiūros paslaugas, suteiktas pacientui dėl tyčinio savęs žalojimo (</a:t>
            </a:r>
            <a:r>
              <a:rPr lang="lt-LT" sz="1800" b="0" i="0" dirty="0" err="1">
                <a:solidFill>
                  <a:srgbClr val="000000"/>
                </a:solidFill>
                <a:effectLst/>
                <a:latin typeface="Times New Roman" panose="02020603050405020304" pitchFamily="18" charset="0"/>
              </a:rPr>
              <a:t>suicidinio</a:t>
            </a:r>
            <a:r>
              <a:rPr lang="lt-LT" sz="1800" b="0" i="0" dirty="0">
                <a:solidFill>
                  <a:srgbClr val="000000"/>
                </a:solidFill>
                <a:effectLst/>
                <a:latin typeface="Times New Roman" panose="02020603050405020304" pitchFamily="18" charset="0"/>
              </a:rPr>
              <a:t> elgesio), </a:t>
            </a:r>
            <a:r>
              <a:rPr lang="lt-LT" sz="1800" b="1" i="0" dirty="0">
                <a:solidFill>
                  <a:srgbClr val="000000"/>
                </a:solidFill>
                <a:effectLst/>
                <a:latin typeface="Times New Roman" panose="02020603050405020304" pitchFamily="18" charset="0"/>
              </a:rPr>
              <a:t>ne vėliau kaip kitą darbo dieną</a:t>
            </a:r>
            <a:r>
              <a:rPr lang="lt-LT" sz="1800" b="0" i="0" dirty="0">
                <a:solidFill>
                  <a:srgbClr val="000000"/>
                </a:solidFill>
                <a:effectLst/>
                <a:latin typeface="Times New Roman" panose="02020603050405020304" pitchFamily="18" charset="0"/>
              </a:rPr>
              <a:t> po paciento išrašymo iš šias paslaugas suteikusios ASPĮ dienos pateikiamas formoje E003.  </a:t>
            </a:r>
          </a:p>
          <a:p>
            <a:pPr marL="114300" indent="0">
              <a:buNone/>
            </a:pPr>
            <a:endParaRPr lang="lt-LT" dirty="0"/>
          </a:p>
        </p:txBody>
      </p:sp>
    </p:spTree>
    <p:extLst>
      <p:ext uri="{BB962C8B-B14F-4D97-AF65-F5344CB8AC3E}">
        <p14:creationId xmlns:p14="http://schemas.microsoft.com/office/powerpoint/2010/main" val="73718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7AFE3A-015E-39D2-209C-F2A25A06B558}"/>
              </a:ext>
            </a:extLst>
          </p:cNvPr>
          <p:cNvSpPr>
            <a:spLocks noGrp="1"/>
          </p:cNvSpPr>
          <p:nvPr>
            <p:ph type="title"/>
          </p:nvPr>
        </p:nvSpPr>
        <p:spPr>
          <a:xfrm>
            <a:off x="912524" y="609601"/>
            <a:ext cx="10364451" cy="1045390"/>
          </a:xfrm>
        </p:spPr>
        <p:txBody>
          <a:bodyPr>
            <a:normAutofit fontScale="90000"/>
          </a:bodyPr>
          <a:lstStyle/>
          <a:p>
            <a:r>
              <a:rPr lang="lt-LT" dirty="0"/>
              <a:t>VLK apmokami brangieji radiologiniai tyrimai ir nukreipimas iš specialisto kitam specialistui</a:t>
            </a:r>
            <a:r>
              <a:rPr lang="en-US" dirty="0"/>
              <a:t> </a:t>
            </a:r>
            <a:r>
              <a:rPr lang="en-US" sz="2700" dirty="0"/>
              <a:t>(</a:t>
            </a:r>
            <a:r>
              <a:rPr lang="en-US" sz="2700" dirty="0" err="1"/>
              <a:t>dirba</a:t>
            </a:r>
            <a:r>
              <a:rPr lang="lt-LT" sz="2700" dirty="0" err="1"/>
              <a:t>ntys</a:t>
            </a:r>
            <a:r>
              <a:rPr lang="lt-LT" sz="2700" dirty="0"/>
              <a:t> su VLK sutartimi)</a:t>
            </a:r>
          </a:p>
        </p:txBody>
      </p:sp>
      <p:sp>
        <p:nvSpPr>
          <p:cNvPr id="3" name="Teksto vietos rezervavimo ženklas 2">
            <a:extLst>
              <a:ext uri="{FF2B5EF4-FFF2-40B4-BE49-F238E27FC236}">
                <a16:creationId xmlns:a16="http://schemas.microsoft.com/office/drawing/2014/main" id="{D2F5CBBE-80CA-E6FC-CAA2-CA90C0C0AF04}"/>
              </a:ext>
            </a:extLst>
          </p:cNvPr>
          <p:cNvSpPr>
            <a:spLocks noGrp="1"/>
          </p:cNvSpPr>
          <p:nvPr>
            <p:ph type="body" idx="1"/>
          </p:nvPr>
        </p:nvSpPr>
        <p:spPr>
          <a:xfrm>
            <a:off x="913149" y="1746354"/>
            <a:ext cx="10363826" cy="4502045"/>
          </a:xfrm>
        </p:spPr>
        <p:txBody>
          <a:bodyPr>
            <a:normAutofit fontScale="85000" lnSpcReduction="20000"/>
          </a:bodyPr>
          <a:lstStyle/>
          <a:p>
            <a:pPr marL="114300" indent="0">
              <a:buNone/>
            </a:pPr>
            <a:r>
              <a:rPr lang="lt-LT" b="0" i="0" dirty="0">
                <a:solidFill>
                  <a:srgbClr val="000000"/>
                </a:solidFill>
                <a:effectLst/>
                <a:latin typeface="Tahoma" panose="020B0604030504040204" pitchFamily="34" charset="0"/>
              </a:rPr>
              <a:t>Valstybinės ligonių kasos Paslaugų ekspertizės ir kontrolės skyriaus patarėjos Žydrūnės </a:t>
            </a:r>
            <a:r>
              <a:rPr lang="lt-LT" b="0" i="0" dirty="0" err="1">
                <a:solidFill>
                  <a:srgbClr val="000000"/>
                </a:solidFill>
                <a:effectLst/>
                <a:latin typeface="Tahoma" panose="020B0604030504040204" pitchFamily="34" charset="0"/>
              </a:rPr>
              <a:t>Baigienės</a:t>
            </a:r>
            <a:r>
              <a:rPr lang="lt-LT" b="0" i="0" dirty="0">
                <a:solidFill>
                  <a:srgbClr val="000000"/>
                </a:solidFill>
                <a:effectLst/>
                <a:latin typeface="Tahoma" panose="020B0604030504040204" pitchFamily="34" charset="0"/>
              </a:rPr>
              <a:t> atsakymas: „Atsakydami į Jūsų klausimą  </a:t>
            </a:r>
            <a:r>
              <a:rPr lang="lt-LT" b="0" i="1" dirty="0">
                <a:solidFill>
                  <a:srgbClr val="000000"/>
                </a:solidFill>
                <a:effectLst/>
                <a:latin typeface="Tahoma" panose="020B0604030504040204" pitchFamily="34" charset="0"/>
              </a:rPr>
              <a:t>Ar gali gydytojas specialistas (pavyzdžiui, gydytojas radiologas), tirdamas šeimos gydytojo siuntimą turintį pacientą, prireikus diagnozę patikslinančių / pagrindžiančių papildomų tyrimų ir/arba dėl tolesnės gydymo taktikos, savarankiškai ir tiesiogiai išrašyti siuntimą tyrimui ar kito gydytojo specialisto konsultacijai (kad pacientui nebereikėtų pakartotinai grįžti pas šeimos gydytoją, kad šis išduotų siuntimą kito gydytojo specialisto (pvz. gydytojo onkologo-</a:t>
            </a:r>
            <a:r>
              <a:rPr lang="lt-LT" b="0" i="1" dirty="0" err="1">
                <a:solidFill>
                  <a:srgbClr val="000000"/>
                </a:solidFill>
                <a:effectLst/>
                <a:latin typeface="Tahoma" panose="020B0604030504040204" pitchFamily="34" charset="0"/>
              </a:rPr>
              <a:t>mamologo</a:t>
            </a:r>
            <a:r>
              <a:rPr lang="lt-LT" b="0" i="1" dirty="0">
                <a:solidFill>
                  <a:srgbClr val="000000"/>
                </a:solidFill>
                <a:effectLst/>
                <a:latin typeface="Tahoma" panose="020B0604030504040204" pitchFamily="34" charset="0"/>
              </a:rPr>
              <a:t>) konsultacijai)?, </a:t>
            </a:r>
            <a:r>
              <a:rPr lang="lt-LT" b="0" i="0" dirty="0">
                <a:solidFill>
                  <a:srgbClr val="000000"/>
                </a:solidFill>
                <a:effectLst/>
                <a:latin typeface="Tahoma" panose="020B0604030504040204" pitchFamily="34" charset="0"/>
              </a:rPr>
              <a:t>norėtume informuoti, kad Siuntimų asmens sveikatos priežiūros paslaugoms gauti išdavimo, įforminimo ir atsakymų pateikimo tvarkos aprašo (toliau – Tvarkos aprašas), patvirtinto Lietuvos Respublikos sveikatos apsaugos ministro 2008 m. birželio 28 d. įsakymu Nr. V-636 „Dėl Siuntimų asmens sveikatos priežiūros paslaugoms gauti išdavimo, įforminimo ir atsakymų pateikimo tvarkos aprašo patvirtinimo", 2.1.2 papunktis reglamentuoja tęstinį siuntimą – tai gydytojo specialisto, į kurį kreipėsi pirminės asmens sveikatos priežiūros paslaugas teikiantis specialistas, arba kito gydytojo specialisto, suteikusio Privalomojo sveikatos draudimo fondo biudžeto lėšomis apmokamas asmens sveikatos priežiūros paslaugas, kreipimasis į sveikatos priežiūros specialistą, siekiant užtikrinti pirminės priežiūros specialisto siuntimu inicijuotų paslaugų tęstinumą. Šis punktas taikomas visiems gydytojams specialistams, nėra numatyta išimtis dėl gydytojų radiologų".</a:t>
            </a:r>
            <a:endParaRPr lang="lt-LT" dirty="0"/>
          </a:p>
        </p:txBody>
      </p:sp>
    </p:spTree>
    <p:extLst>
      <p:ext uri="{BB962C8B-B14F-4D97-AF65-F5344CB8AC3E}">
        <p14:creationId xmlns:p14="http://schemas.microsoft.com/office/powerpoint/2010/main" val="210385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2B6EA-03DD-E2AB-22C0-5E97B736FFC7}"/>
              </a:ext>
            </a:extLst>
          </p:cNvPr>
          <p:cNvSpPr>
            <a:spLocks noGrp="1"/>
          </p:cNvSpPr>
          <p:nvPr>
            <p:ph type="title"/>
          </p:nvPr>
        </p:nvSpPr>
        <p:spPr/>
        <p:txBody>
          <a:bodyPr/>
          <a:lstStyle/>
          <a:p>
            <a:r>
              <a:rPr lang="lt-LT" dirty="0"/>
              <a:t>Dėl Ilgalaikio pacientų, sergančių lėtinėmis ligomis, sveikatos būklės stebėjimo tvarkos aprašo V-288</a:t>
            </a:r>
          </a:p>
        </p:txBody>
      </p:sp>
      <p:sp>
        <p:nvSpPr>
          <p:cNvPr id="3" name="Teksto vietos rezervavimo ženklas 2">
            <a:extLst>
              <a:ext uri="{FF2B5EF4-FFF2-40B4-BE49-F238E27FC236}">
                <a16:creationId xmlns:a16="http://schemas.microsoft.com/office/drawing/2014/main" id="{5E17B7AC-4D1B-DC1B-46D1-54F24C174267}"/>
              </a:ext>
            </a:extLst>
          </p:cNvPr>
          <p:cNvSpPr>
            <a:spLocks noGrp="1"/>
          </p:cNvSpPr>
          <p:nvPr>
            <p:ph type="body" idx="1"/>
          </p:nvPr>
        </p:nvSpPr>
        <p:spPr>
          <a:xfrm>
            <a:off x="913774" y="2367092"/>
            <a:ext cx="10363826" cy="3951262"/>
          </a:xfrm>
        </p:spPr>
        <p:txBody>
          <a:bodyPr>
            <a:normAutofit fontScale="92500" lnSpcReduction="20000"/>
          </a:bodyPr>
          <a:lstStyle/>
          <a:p>
            <a:pPr marL="114300" indent="0">
              <a:buNone/>
            </a:pPr>
            <a:r>
              <a:rPr lang="lt-LT" b="1" dirty="0"/>
              <a:t>Įvyko tvarkos pakeitimai</a:t>
            </a:r>
            <a:r>
              <a:rPr lang="lt-LT" dirty="0"/>
              <a:t>: </a:t>
            </a:r>
          </a:p>
          <a:p>
            <a:pPr marL="114300" indent="0">
              <a:buNone/>
            </a:pPr>
            <a:r>
              <a:rPr lang="lt-LT" dirty="0"/>
              <a:t>Galima pradėti stebėjimą ne tik po stacionarinio gydymo;</a:t>
            </a:r>
          </a:p>
          <a:p>
            <a:pPr marL="114300" indent="0">
              <a:buNone/>
            </a:pPr>
            <a:r>
              <a:rPr lang="lt-LT" dirty="0"/>
              <a:t>Nebereikia sudarinėti sąrašų;</a:t>
            </a:r>
          </a:p>
          <a:p>
            <a:pPr marL="114300" indent="0">
              <a:buNone/>
            </a:pPr>
            <a:r>
              <a:rPr lang="lt-LT" dirty="0"/>
              <a:t>Planuojamas ESPBI IS funkcionalumas, atskira „žyma“ apie ilgalaikį stebėjimą;</a:t>
            </a:r>
          </a:p>
          <a:p>
            <a:pPr marL="114300" indent="0">
              <a:buNone/>
            </a:pPr>
            <a:r>
              <a:rPr lang="lt-LT" u="sng" dirty="0"/>
              <a:t>Apmokėjimas už kiekvieną konsultaciją </a:t>
            </a:r>
            <a:r>
              <a:rPr lang="lt-LT" dirty="0"/>
              <a:t>(gautas VLK patvirtinimas);</a:t>
            </a:r>
          </a:p>
          <a:p>
            <a:pPr marL="114300" indent="0">
              <a:buNone/>
            </a:pPr>
            <a:r>
              <a:rPr lang="lt-LT" dirty="0"/>
              <a:t>Dažnai gydytojai specialistai nežino apie diagnozes, kurioms gali būti taikomas ilgalaikis stebėjimas (diagnozės nurodytos aprašo prieduose);</a:t>
            </a:r>
          </a:p>
          <a:p>
            <a:pPr marL="114300" indent="0">
              <a:buNone/>
            </a:pPr>
            <a:endParaRPr lang="lt-LT" dirty="0"/>
          </a:p>
          <a:p>
            <a:pPr marL="114300" indent="0">
              <a:buNone/>
            </a:pPr>
            <a:r>
              <a:rPr lang="lt-LT" dirty="0"/>
              <a:t>Šita tvarka jau aktyviai naudojasi onkologai, hematologai, kurie neprašo pakartotinų siuntimų.</a:t>
            </a:r>
          </a:p>
        </p:txBody>
      </p:sp>
    </p:spTree>
    <p:extLst>
      <p:ext uri="{BB962C8B-B14F-4D97-AF65-F5344CB8AC3E}">
        <p14:creationId xmlns:p14="http://schemas.microsoft.com/office/powerpoint/2010/main" val="334932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98D3305-8D90-02BF-2123-85E84F882345}"/>
              </a:ext>
            </a:extLst>
          </p:cNvPr>
          <p:cNvSpPr>
            <a:spLocks noGrp="1"/>
          </p:cNvSpPr>
          <p:nvPr>
            <p:ph type="title"/>
          </p:nvPr>
        </p:nvSpPr>
        <p:spPr>
          <a:xfrm>
            <a:off x="1573341" y="266249"/>
            <a:ext cx="10364451" cy="865508"/>
          </a:xfrm>
        </p:spPr>
        <p:txBody>
          <a:bodyPr>
            <a:normAutofit fontScale="90000"/>
          </a:bodyPr>
          <a:lstStyle/>
          <a:p>
            <a:r>
              <a:rPr lang="lt-LT" dirty="0"/>
              <a:t>Dėl Ilgalaikio pacientų, sergančių lėtinėmis ligomis, sveikatos būklės stebėjimo tvarkos aprašo</a:t>
            </a:r>
          </a:p>
        </p:txBody>
      </p:sp>
      <p:graphicFrame>
        <p:nvGraphicFramePr>
          <p:cNvPr id="6" name="Objektas 5">
            <a:extLst>
              <a:ext uri="{FF2B5EF4-FFF2-40B4-BE49-F238E27FC236}">
                <a16:creationId xmlns:a16="http://schemas.microsoft.com/office/drawing/2014/main" id="{2D56B85D-5FE9-8346-4854-55CCC871E9BA}"/>
              </a:ext>
            </a:extLst>
          </p:cNvPr>
          <p:cNvGraphicFramePr>
            <a:graphicFrameLocks noChangeAspect="1"/>
          </p:cNvGraphicFramePr>
          <p:nvPr>
            <p:extLst>
              <p:ext uri="{D42A27DB-BD31-4B8C-83A1-F6EECF244321}">
                <p14:modId xmlns:p14="http://schemas.microsoft.com/office/powerpoint/2010/main" val="1250080602"/>
              </p:ext>
            </p:extLst>
          </p:nvPr>
        </p:nvGraphicFramePr>
        <p:xfrm>
          <a:off x="1461540" y="1244184"/>
          <a:ext cx="9849447" cy="5558826"/>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0" name=""/>
                      <p:cNvPicPr/>
                      <p:nvPr/>
                    </p:nvPicPr>
                    <p:blipFill>
                      <a:blip r:embed="rId3"/>
                      <a:stretch>
                        <a:fillRect/>
                      </a:stretch>
                    </p:blipFill>
                    <p:spPr>
                      <a:xfrm>
                        <a:off x="1461540" y="1244184"/>
                        <a:ext cx="9849447" cy="5558826"/>
                      </a:xfrm>
                      <a:prstGeom prst="rect">
                        <a:avLst/>
                      </a:prstGeom>
                    </p:spPr>
                  </p:pic>
                </p:oleObj>
              </mc:Fallback>
            </mc:AlternateContent>
          </a:graphicData>
        </a:graphic>
      </p:graphicFrame>
    </p:spTree>
    <p:extLst>
      <p:ext uri="{BB962C8B-B14F-4D97-AF65-F5344CB8AC3E}">
        <p14:creationId xmlns:p14="http://schemas.microsoft.com/office/powerpoint/2010/main" val="197345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547F8C8-A30E-0504-8A07-E06459DF19BA}"/>
              </a:ext>
            </a:extLst>
          </p:cNvPr>
          <p:cNvSpPr>
            <a:spLocks noGrp="1"/>
          </p:cNvSpPr>
          <p:nvPr>
            <p:ph type="title"/>
          </p:nvPr>
        </p:nvSpPr>
        <p:spPr/>
        <p:txBody>
          <a:bodyPr/>
          <a:lstStyle/>
          <a:p>
            <a:r>
              <a:rPr lang="lt-LT" dirty="0"/>
              <a:t>„Skubūs, pertekliniai“ siuntimai</a:t>
            </a:r>
          </a:p>
        </p:txBody>
      </p:sp>
      <p:sp>
        <p:nvSpPr>
          <p:cNvPr id="3" name="Teksto vietos rezervavimo ženklas 2">
            <a:extLst>
              <a:ext uri="{FF2B5EF4-FFF2-40B4-BE49-F238E27FC236}">
                <a16:creationId xmlns:a16="http://schemas.microsoft.com/office/drawing/2014/main" id="{0A90E71D-5A99-E7D0-CC8D-59928EBE53C6}"/>
              </a:ext>
            </a:extLst>
          </p:cNvPr>
          <p:cNvSpPr>
            <a:spLocks noGrp="1"/>
          </p:cNvSpPr>
          <p:nvPr>
            <p:ph type="body" idx="1"/>
          </p:nvPr>
        </p:nvSpPr>
        <p:spPr>
          <a:xfrm>
            <a:off x="913774" y="2367092"/>
            <a:ext cx="10363826" cy="3793865"/>
          </a:xfrm>
        </p:spPr>
        <p:txBody>
          <a:bodyPr/>
          <a:lstStyle/>
          <a:p>
            <a:pPr marL="114300" indent="0">
              <a:buNone/>
            </a:pPr>
            <a:r>
              <a:rPr lang="lt-LT" dirty="0"/>
              <a:t>Norime atkreipti dėmesį, kad dažnai pacientai ypač po traumų iš Skubios pagalbos skyriaus nukreipiami „</a:t>
            </a:r>
            <a:r>
              <a:rPr lang="lt-LT" b="1" dirty="0"/>
              <a:t>skubiai“</a:t>
            </a:r>
            <a:r>
              <a:rPr lang="lt-LT" dirty="0"/>
              <a:t> šeimos gydytojo konsultacijai dėl </a:t>
            </a:r>
            <a:r>
              <a:rPr lang="lt-LT" b="1" dirty="0"/>
              <a:t>siuntimo</a:t>
            </a:r>
            <a:r>
              <a:rPr lang="lt-LT" dirty="0"/>
              <a:t> kontroliniam radiologiniam tyrimui, kurį reikia atlikti po </a:t>
            </a:r>
            <a:r>
              <a:rPr lang="en-US" dirty="0"/>
              <a:t>3 – 5 – 10 </a:t>
            </a:r>
            <a:r>
              <a:rPr lang="en-US" dirty="0" err="1"/>
              <a:t>dien</a:t>
            </a:r>
            <a:r>
              <a:rPr lang="lt-LT" dirty="0"/>
              <a:t>ų. Tokie pacientai privalo registruotis šeimos gydytojų konsultacijai tik dėl siuntimo išrašymo ir dažnai net nėra atsakymo ESPBI IS.</a:t>
            </a:r>
          </a:p>
          <a:p>
            <a:pPr marL="114300" indent="0">
              <a:buNone/>
            </a:pPr>
            <a:r>
              <a:rPr lang="lt-LT" dirty="0"/>
              <a:t>Taip pat pacientai, kurie specialisto nukreipiami papildomam ištyrimui (pvz.: MRT, KT) turi atvykti tyrimo įvertinimui su nauju siuntimu, nes tokių pacientų </a:t>
            </a:r>
            <a:r>
              <a:rPr lang="lt-LT" b="1" dirty="0"/>
              <a:t>neatpažįsta IPR sistema ar registratūra ir neleidžia registruotis </a:t>
            </a:r>
            <a:r>
              <a:rPr lang="lt-LT" dirty="0"/>
              <a:t>pakartotinai konsultacijai be naujo siuntimo. </a:t>
            </a:r>
          </a:p>
        </p:txBody>
      </p:sp>
    </p:spTree>
    <p:extLst>
      <p:ext uri="{BB962C8B-B14F-4D97-AF65-F5344CB8AC3E}">
        <p14:creationId xmlns:p14="http://schemas.microsoft.com/office/powerpoint/2010/main" val="3220709533"/>
      </p:ext>
    </p:extLst>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845</Words>
  <Application>Microsoft Office PowerPoint</Application>
  <PresentationFormat>Plačiaekranė</PresentationFormat>
  <Paragraphs>34</Paragraphs>
  <Slides>10</Slides>
  <Notes>2</Notes>
  <HiddenSlides>0</HiddenSlides>
  <MMClips>0</MMClips>
  <ScaleCrop>false</ScaleCrop>
  <HeadingPairs>
    <vt:vector size="8" baseType="variant">
      <vt:variant>
        <vt:lpstr>Naudojami šriftai</vt:lpstr>
      </vt:variant>
      <vt:variant>
        <vt:i4>4</vt:i4>
      </vt:variant>
      <vt:variant>
        <vt:lpstr>Tema</vt:lpstr>
      </vt:variant>
      <vt:variant>
        <vt:i4>1</vt:i4>
      </vt:variant>
      <vt:variant>
        <vt:lpstr>Įdėtosios OLE paslaugos</vt:lpstr>
      </vt:variant>
      <vt:variant>
        <vt:i4>1</vt:i4>
      </vt:variant>
      <vt:variant>
        <vt:lpstr>Skaidrių pavadinimai</vt:lpstr>
      </vt:variant>
      <vt:variant>
        <vt:i4>10</vt:i4>
      </vt:variant>
    </vt:vector>
  </HeadingPairs>
  <TitlesOfParts>
    <vt:vector size="16" baseType="lpstr">
      <vt:lpstr>Arial</vt:lpstr>
      <vt:lpstr>Tahoma</vt:lpstr>
      <vt:lpstr>Times New Roman</vt:lpstr>
      <vt:lpstr>Twentieth Century</vt:lpstr>
      <vt:lpstr>Droplet</vt:lpstr>
      <vt:lpstr>PDF</vt:lpstr>
      <vt:lpstr>Nacionalinė bendradarbiavimo platforma  2024 m. kovo 25 d.</vt:lpstr>
      <vt:lpstr>PROBLEMA</vt:lpstr>
      <vt:lpstr>Pavyzdys pacientės, kuri su kritiniais trombocitais laukia hematologo atsakymo </vt:lpstr>
      <vt:lpstr>Pagal Elektroninės sveikatos paslaugų ir bendradarbiavimo infrastruktūros informacinės sistemos naudojimo tvarkos aprašą Nr. V-657</vt:lpstr>
      <vt:lpstr>Pagal Siuntimų asmens sveikatos priežiūros paslaugoms gauti išdavimo, įforminimo ir atsakymų pateikimo tvarkos aprašą Nr. V-636</vt:lpstr>
      <vt:lpstr>VLK apmokami brangieji radiologiniai tyrimai ir nukreipimas iš specialisto kitam specialistui (dirbantys su VLK sutartimi)</vt:lpstr>
      <vt:lpstr>Dėl Ilgalaikio pacientų, sergančių lėtinėmis ligomis, sveikatos būklės stebėjimo tvarkos aprašo V-288</vt:lpstr>
      <vt:lpstr>Dėl Ilgalaikio pacientų, sergančių lėtinėmis ligomis, sveikatos būklės stebėjimo tvarkos aprašo</vt:lpstr>
      <vt:lpstr>„Skubūs, pertekliniai“ siuntimai</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LIETUVOS ŠEIMOS GYDYTOJŲ PROFESINĖS SĄJUNGOS NARIŲ VISUOTINIS RINKIMINIS SUSIRINKIMAS 2023 M. GRUODŽIO 10 D.</dc:title>
  <dc:creator>Toma Kundrotė</dc:creator>
  <cp:lastModifiedBy>Alma Astafjeva</cp:lastModifiedBy>
  <cp:revision>5</cp:revision>
  <dcterms:created xsi:type="dcterms:W3CDTF">2019-03-15T13:59:57Z</dcterms:created>
  <dcterms:modified xsi:type="dcterms:W3CDTF">2024-03-24T18:03:27Z</dcterms:modified>
</cp:coreProperties>
</file>