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59" r:id="rId7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8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1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4:16:47.5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ADE4780-14C0-4940-2872-5511B8C15D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361E583B-C122-44CA-2577-56DCA866C9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907B9A08-93A4-2832-6E0E-56FCCA659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4C7C-D982-49DB-AC11-8654A498E254}" type="datetimeFigureOut">
              <a:rPr lang="lt-LT" smtClean="0"/>
              <a:t>2024-03-28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1AC36240-CA27-F14E-956C-6CB701DBF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3B08A4E9-497A-C84D-1DD8-942B09E70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A692C-3B34-4E92-96B6-7A482888D43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1857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173EC46-65ED-0405-3E3B-8374F1AC3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43F6C1F5-0098-B43F-35A3-3E3DC79861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1E3DAA70-9299-AE4A-8BED-DBC4CDF37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4C7C-D982-49DB-AC11-8654A498E254}" type="datetimeFigureOut">
              <a:rPr lang="lt-LT" smtClean="0"/>
              <a:t>2024-03-28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45C27480-6545-20DC-F250-6F12C920F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B788B3F1-0D7B-C2F9-2003-8F10A3084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A692C-3B34-4E92-96B6-7A482888D43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98706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id="{B3A9365D-2651-A23F-DDB8-2BA668108D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64781AFB-64C6-1AE6-D6FD-75715E741B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BE47BDD2-2DF3-6F26-A47C-150D69452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4C7C-D982-49DB-AC11-8654A498E254}" type="datetimeFigureOut">
              <a:rPr lang="lt-LT" smtClean="0"/>
              <a:t>2024-03-28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48CD3195-B982-9A9D-0F29-1095D2198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5F5D1B22-E8B9-EDFE-D961-D05DF8AB9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A692C-3B34-4E92-96B6-7A482888D43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4872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EB2EB12-9E84-32C3-8B4D-EF3386BEC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D58B98C3-F62F-D9CD-F193-8916D5F7F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DB85AB05-A351-BA6A-245D-51CF41D86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4C7C-D982-49DB-AC11-8654A498E254}" type="datetimeFigureOut">
              <a:rPr lang="lt-LT" smtClean="0"/>
              <a:t>2024-03-28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2D00C6DE-12DC-E84C-EFF3-DF26B360F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94690FBC-D01C-2C43-1336-5508597D8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A692C-3B34-4E92-96B6-7A482888D43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56738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DCB8DD1-08FD-F957-7AEB-5C60D05B6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7D3C7AC1-28A4-5038-CB26-D4DCA7881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CA65661F-0364-0492-E929-610C1FB2F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4C7C-D982-49DB-AC11-8654A498E254}" type="datetimeFigureOut">
              <a:rPr lang="lt-LT" smtClean="0"/>
              <a:t>2024-03-28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0300985C-014B-7C5A-E5E9-F9CECF0F7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6DFC15CB-5226-6F3A-21E1-7944A76A2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A692C-3B34-4E92-96B6-7A482888D43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53467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F00F04F-EFA2-5CBE-D1BB-A85B3E41B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32DD68A2-5D6A-BF77-18E1-031959EDF2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EBC30E53-9C2F-A608-2B99-6C26610AF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2FCFC693-B6EE-5616-23B6-9FC425820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4C7C-D982-49DB-AC11-8654A498E254}" type="datetimeFigureOut">
              <a:rPr lang="lt-LT" smtClean="0"/>
              <a:t>2024-03-28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9FE98EB6-DACD-7E8D-6749-18B018E9D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3CEFD220-7608-2E88-5508-FAB7ED9AC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A692C-3B34-4E92-96B6-7A482888D43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50480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E5D774A-F280-5668-A022-608D9A6CE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DAD61155-EC97-3993-6BDC-4A30D25AD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A469D86B-DACF-8F11-0BD2-DC7D07EAC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682C9866-F278-B25A-5CDA-6EF973B745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EDC88A8A-F372-4292-D1D2-609A69C169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id="{998BC34E-4353-D909-B3DD-62E6B21D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4C7C-D982-49DB-AC11-8654A498E254}" type="datetimeFigureOut">
              <a:rPr lang="lt-LT" smtClean="0"/>
              <a:t>2024-03-28</a:t>
            </a:fld>
            <a:endParaRPr lang="lt-LT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4DDC9DF8-4013-B7CC-AA6C-F8B058E66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id="{01DEAEA2-1658-F650-DB73-83055CACB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A692C-3B34-4E92-96B6-7A482888D43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45394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88C7333-C558-DBAA-53C4-4EFE6BC5F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0A75396B-85D4-DA81-ACF8-CA843C5D6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4C7C-D982-49DB-AC11-8654A498E254}" type="datetimeFigureOut">
              <a:rPr lang="lt-LT" smtClean="0"/>
              <a:t>2024-03-28</a:t>
            </a:fld>
            <a:endParaRPr lang="lt-LT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6026B1B8-EA5A-2929-91A6-A1936E83D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7FCBE102-57A0-D51F-39B6-85A7C6803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A692C-3B34-4E92-96B6-7A482888D43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80207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A6547AE5-212F-0766-DF87-AB80B1CCC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4C7C-D982-49DB-AC11-8654A498E254}" type="datetimeFigureOut">
              <a:rPr lang="lt-LT" smtClean="0"/>
              <a:t>2024-03-28</a:t>
            </a:fld>
            <a:endParaRPr lang="lt-LT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36C9D345-BF3F-A3BB-0D81-811ACE1CC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DF4A8D55-0F95-0090-C10B-AF3F89588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A692C-3B34-4E92-96B6-7A482888D43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31673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1E132DD-D9EA-71A0-726C-FA2FD0D90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E366C342-6AD3-593D-2AD2-1D1725BD4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4C57E8E1-24FA-0047-7D76-1F0CED2B50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E4E0FC0C-086E-1E5C-4BE6-0E8A7E5F2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4C7C-D982-49DB-AC11-8654A498E254}" type="datetimeFigureOut">
              <a:rPr lang="lt-LT" smtClean="0"/>
              <a:t>2024-03-28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1D855CD3-C06C-6D83-7731-BD7A4100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282B578D-D57E-C8B4-8027-C805A717F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A692C-3B34-4E92-96B6-7A482888D43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68292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224CBB5-26BA-B967-BEB3-241002398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26FD68D9-B911-EFEA-96F4-D017A07EEA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8A6667D9-909B-DBDF-C4C9-38A72A364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748EBD77-1509-67E2-96C4-695007A2A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4C7C-D982-49DB-AC11-8654A498E254}" type="datetimeFigureOut">
              <a:rPr lang="lt-LT" smtClean="0"/>
              <a:t>2024-03-28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059A75EB-1190-A43A-6763-5AC0C90CD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1ABD99A6-45E6-0EE8-D2F4-C3E9D8F7B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A692C-3B34-4E92-96B6-7A482888D43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57036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9ECBEB28-882C-B8D9-0F80-B3DADC268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4A77EB93-BBD4-E174-6C52-7831DFB3D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61007633-D273-CBDD-F925-3B80268FD0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E24C7C-D982-49DB-AC11-8654A498E254}" type="datetimeFigureOut">
              <a:rPr lang="lt-LT" smtClean="0"/>
              <a:t>2024-03-28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412F091C-0D17-8934-04C2-389281F0D1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00243CA9-4440-45C3-8FF9-6742FE9E64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5A692C-3B34-4E92-96B6-7A482888D43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190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9144DD6-2C99-B121-452B-125A62A75B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t-LT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Pertekliniai ir neefektyvūs siuntimai – kaip viena iš eilių susidarymo priežasčių</a:t>
            </a:r>
            <a:endParaRPr lang="lt-LT" sz="4400" b="1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99E07AE9-E39A-E5C0-23F0-A3C4FDDF05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dirty="0"/>
              <a:t>Dalia Jarašūnienė</a:t>
            </a:r>
          </a:p>
          <a:p>
            <a:r>
              <a:rPr lang="lt-LT" dirty="0"/>
              <a:t>KUL</a:t>
            </a:r>
          </a:p>
        </p:txBody>
      </p:sp>
    </p:spTree>
    <p:extLst>
      <p:ext uri="{BB962C8B-B14F-4D97-AF65-F5344CB8AC3E}">
        <p14:creationId xmlns:p14="http://schemas.microsoft.com/office/powerpoint/2010/main" val="1719458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634BBC8-B41E-1545-72DD-BD882CD79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solidFill>
                  <a:srgbClr val="002060"/>
                </a:solidFill>
              </a:rPr>
              <a:t>Siuntimai kardiologui:</a:t>
            </a:r>
          </a:p>
        </p:txBody>
      </p:sp>
      <p:cxnSp>
        <p:nvCxnSpPr>
          <p:cNvPr id="15" name="Tiesioji jungtis 14">
            <a:extLst>
              <a:ext uri="{FF2B5EF4-FFF2-40B4-BE49-F238E27FC236}">
                <a16:creationId xmlns:a16="http://schemas.microsoft.com/office/drawing/2014/main" id="{901AC850-7143-372A-5515-27F40F398237}"/>
              </a:ext>
            </a:extLst>
          </p:cNvPr>
          <p:cNvCxnSpPr>
            <a:cxnSpLocks/>
          </p:cNvCxnSpPr>
          <p:nvPr/>
        </p:nvCxnSpPr>
        <p:spPr>
          <a:xfrm>
            <a:off x="1396181" y="4044335"/>
            <a:ext cx="288085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Tiesioji jungtis 18">
            <a:extLst>
              <a:ext uri="{FF2B5EF4-FFF2-40B4-BE49-F238E27FC236}">
                <a16:creationId xmlns:a16="http://schemas.microsoft.com/office/drawing/2014/main" id="{9821D68C-2A88-6205-7E5B-8A89509AEFA1}"/>
              </a:ext>
            </a:extLst>
          </p:cNvPr>
          <p:cNvCxnSpPr>
            <a:cxnSpLocks/>
          </p:cNvCxnSpPr>
          <p:nvPr/>
        </p:nvCxnSpPr>
        <p:spPr>
          <a:xfrm>
            <a:off x="5960038" y="3861688"/>
            <a:ext cx="288085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tačiakampis 19">
            <a:extLst>
              <a:ext uri="{FF2B5EF4-FFF2-40B4-BE49-F238E27FC236}">
                <a16:creationId xmlns:a16="http://schemas.microsoft.com/office/drawing/2014/main" id="{7C2415CD-A7E3-8CE1-3645-208836B444FE}"/>
              </a:ext>
            </a:extLst>
          </p:cNvPr>
          <p:cNvSpPr/>
          <p:nvPr/>
        </p:nvSpPr>
        <p:spPr>
          <a:xfrm>
            <a:off x="1354150" y="2128947"/>
            <a:ext cx="1294818" cy="76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8" name="Turinio vietos rezervavimo ženklas 7">
            <a:extLst>
              <a:ext uri="{FF2B5EF4-FFF2-40B4-BE49-F238E27FC236}">
                <a16:creationId xmlns:a16="http://schemas.microsoft.com/office/drawing/2014/main" id="{03918F20-8D27-4D5D-03C9-4EBAFF82D7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6391" y="1854461"/>
            <a:ext cx="3771575" cy="4351338"/>
          </a:xfrm>
        </p:spPr>
      </p:pic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284EE8F6-4A68-3F17-A6E0-6EAAFD56A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984" y="1854461"/>
            <a:ext cx="7050267" cy="435133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2" name="Rankraštį 11">
                <a:extLst>
                  <a:ext uri="{FF2B5EF4-FFF2-40B4-BE49-F238E27FC236}">
                    <a16:creationId xmlns:a16="http://schemas.microsoft.com/office/drawing/2014/main" id="{71F3CC92-5504-7FE1-BE5F-966EF62BB773}"/>
                  </a:ext>
                </a:extLst>
              </p14:cNvPr>
              <p14:cNvContentPartPr/>
              <p14:nvPr/>
            </p14:nvContentPartPr>
            <p14:xfrm>
              <a:off x="2457510" y="418695"/>
              <a:ext cx="360" cy="360"/>
            </p14:xfrm>
          </p:contentPart>
        </mc:Choice>
        <mc:Fallback>
          <p:pic>
            <p:nvPicPr>
              <p:cNvPr id="12" name="Rankraštį 11">
                <a:extLst>
                  <a:ext uri="{FF2B5EF4-FFF2-40B4-BE49-F238E27FC236}">
                    <a16:creationId xmlns:a16="http://schemas.microsoft.com/office/drawing/2014/main" id="{71F3CC92-5504-7FE1-BE5F-966EF62BB77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53190" y="414375"/>
                <a:ext cx="9000" cy="9000"/>
              </a:xfrm>
              <a:prstGeom prst="rect">
                <a:avLst/>
              </a:prstGeom>
            </p:spPr>
          </p:pic>
        </mc:Fallback>
      </mc:AlternateContent>
      <p:cxnSp>
        <p:nvCxnSpPr>
          <p:cNvPr id="22" name="Tiesioji jungtis 21">
            <a:extLst>
              <a:ext uri="{FF2B5EF4-FFF2-40B4-BE49-F238E27FC236}">
                <a16:creationId xmlns:a16="http://schemas.microsoft.com/office/drawing/2014/main" id="{862EE8BE-46B3-5A39-D7D2-2E24504FE378}"/>
              </a:ext>
            </a:extLst>
          </p:cNvPr>
          <p:cNvCxnSpPr/>
          <p:nvPr/>
        </p:nvCxnSpPr>
        <p:spPr>
          <a:xfrm>
            <a:off x="1354150" y="4159045"/>
            <a:ext cx="292288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Tiesioji jungtis 23">
            <a:extLst>
              <a:ext uri="{FF2B5EF4-FFF2-40B4-BE49-F238E27FC236}">
                <a16:creationId xmlns:a16="http://schemas.microsoft.com/office/drawing/2014/main" id="{FF2AA366-8AEF-D339-7230-8B252EC54C37}"/>
              </a:ext>
            </a:extLst>
          </p:cNvPr>
          <p:cNvCxnSpPr/>
          <p:nvPr/>
        </p:nvCxnSpPr>
        <p:spPr>
          <a:xfrm>
            <a:off x="5755984" y="3861688"/>
            <a:ext cx="209015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69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56478B7-9454-054C-2F18-FC91C9CEB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372" y="-327602"/>
            <a:ext cx="10515600" cy="1325563"/>
          </a:xfrm>
        </p:spPr>
        <p:txBody>
          <a:bodyPr>
            <a:normAutofit/>
          </a:bodyPr>
          <a:lstStyle/>
          <a:p>
            <a:r>
              <a:rPr lang="lt-LT" sz="2800" dirty="0"/>
              <a:t>Siuntimas vyr. 60m</a:t>
            </a:r>
          </a:p>
        </p:txBody>
      </p:sp>
      <p:pic>
        <p:nvPicPr>
          <p:cNvPr id="7" name="Paveikslėlis 6">
            <a:extLst>
              <a:ext uri="{FF2B5EF4-FFF2-40B4-BE49-F238E27FC236}">
                <a16:creationId xmlns:a16="http://schemas.microsoft.com/office/drawing/2014/main" id="{900CD549-D90C-7029-13CD-069416E70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520" y="1196773"/>
            <a:ext cx="5617036" cy="5609041"/>
          </a:xfrm>
          <a:prstGeom prst="rect">
            <a:avLst/>
          </a:prstGeom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id="{497D8FE9-F028-7524-5D22-259EDF4A0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612" y="681037"/>
            <a:ext cx="5039664" cy="603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297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aveikslėlis 17">
            <a:extLst>
              <a:ext uri="{FF2B5EF4-FFF2-40B4-BE49-F238E27FC236}">
                <a16:creationId xmlns:a16="http://schemas.microsoft.com/office/drawing/2014/main" id="{10C2D74B-56D0-58FD-E7E7-A64705949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57895"/>
            <a:ext cx="4371337" cy="6568042"/>
          </a:xfrm>
          <a:prstGeom prst="rect">
            <a:avLst/>
          </a:prstGeom>
        </p:spPr>
      </p:pic>
      <p:pic>
        <p:nvPicPr>
          <p:cNvPr id="20" name="Paveikslėlis 19">
            <a:extLst>
              <a:ext uri="{FF2B5EF4-FFF2-40B4-BE49-F238E27FC236}">
                <a16:creationId xmlns:a16="http://schemas.microsoft.com/office/drawing/2014/main" id="{F78EB3F3-A977-C9DB-1F71-C8C76C3B5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294" y="83127"/>
            <a:ext cx="4627018" cy="35793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3874F4-30A5-75B5-841C-9331F5EB02F8}"/>
              </a:ext>
            </a:extLst>
          </p:cNvPr>
          <p:cNvSpPr txBox="1"/>
          <p:nvPr/>
        </p:nvSpPr>
        <p:spPr>
          <a:xfrm>
            <a:off x="7331587" y="2989006"/>
            <a:ext cx="1675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>
                <a:solidFill>
                  <a:srgbClr val="C00000"/>
                </a:solidFill>
              </a:rPr>
              <a:t>Pildo gydytojas</a:t>
            </a:r>
          </a:p>
        </p:txBody>
      </p:sp>
    </p:spTree>
    <p:extLst>
      <p:ext uri="{BB962C8B-B14F-4D97-AF65-F5344CB8AC3E}">
        <p14:creationId xmlns:p14="http://schemas.microsoft.com/office/powerpoint/2010/main" val="422710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9DB698D-2C2D-9E7E-DF0A-51550626A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Nekokybiški siuntimai: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CCAF06DE-1E70-33CE-2A87-46DCD5872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Tyrimai (išrinkti) paskutinių 6mėn laikotarpio</a:t>
            </a:r>
          </a:p>
          <a:p>
            <a:r>
              <a:rPr lang="lt-LT" dirty="0">
                <a:solidFill>
                  <a:srgbClr val="FF0000"/>
                </a:solidFill>
              </a:rPr>
              <a:t>Klausimas kardiologui: kodėl siunčiamas?</a:t>
            </a:r>
          </a:p>
          <a:p>
            <a:pPr marL="0" indent="0">
              <a:buNone/>
            </a:pPr>
            <a:r>
              <a:rPr lang="lt-LT" dirty="0"/>
              <a:t>Siūlau pakeisti siuntimo E027 formą, kuri neatitinka laikmečio ir įvesti kaip </a:t>
            </a:r>
            <a:r>
              <a:rPr lang="lt-LT" dirty="0">
                <a:solidFill>
                  <a:srgbClr val="C00000"/>
                </a:solidFill>
              </a:rPr>
              <a:t>privalomą</a:t>
            </a:r>
            <a:r>
              <a:rPr lang="lt-LT" dirty="0"/>
              <a:t> pildyti anketą, nukreipiant kardiologui</a:t>
            </a:r>
          </a:p>
        </p:txBody>
      </p:sp>
    </p:spTree>
    <p:extLst>
      <p:ext uri="{BB962C8B-B14F-4D97-AF65-F5344CB8AC3E}">
        <p14:creationId xmlns:p14="http://schemas.microsoft.com/office/powerpoint/2010/main" val="63759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F23704D-C7F6-224E-98C2-C4B34A7E5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solidFill>
                  <a:srgbClr val="002060"/>
                </a:solidFill>
              </a:rPr>
              <a:t>Pasiūlymai: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C60DFE92-3B9F-317F-38F2-2C8689B63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lt-LT" dirty="0"/>
              <a:t>Įgyvendinti gydytojo-gydytojo konsultaciją (šeimos gydytojas – kardiologas)</a:t>
            </a:r>
          </a:p>
          <a:p>
            <a:r>
              <a:rPr lang="lt-LT" dirty="0"/>
              <a:t>Įpareigoti įstaigą (valstybinę/privačią):</a:t>
            </a:r>
          </a:p>
          <a:p>
            <a:pPr marL="0" indent="0">
              <a:buNone/>
            </a:pPr>
            <a:r>
              <a:rPr lang="lt-LT" sz="2000" dirty="0"/>
              <a:t>                                 Pakonsultavus pacientą ir nukreipus tyrimui, tyrimo rezultatus įvertinti ir parašyti išvadas, koreguoti gydymą jei reikalinga. </a:t>
            </a:r>
          </a:p>
          <a:p>
            <a:pPr marL="0" indent="0">
              <a:buNone/>
            </a:pPr>
            <a:r>
              <a:rPr lang="lt-LT" sz="2000" dirty="0"/>
              <a:t>                                 Atsakymą turi gauti siunčianti įstaiga (gydytojas) ir iškviesti pacientą.</a:t>
            </a:r>
            <a:endParaRPr lang="lt-LT" dirty="0"/>
          </a:p>
          <a:p>
            <a:r>
              <a:rPr lang="lt-LT" dirty="0"/>
              <a:t>Įgyvendinti jau priimtą dispanserizacijos įstatymą (ypač po ūminio įvykio)</a:t>
            </a:r>
          </a:p>
          <a:p>
            <a:pPr marL="0" indent="0">
              <a:buNone/>
            </a:pPr>
            <a:r>
              <a:rPr lang="lt-LT" sz="2000" dirty="0"/>
              <a:t>                       Čia labai svarbus vaidmuo išplėstinių kompetencijų slaugytojai: diagnozė aiški, siekti MTL tikslų, kartu su gydytoju koreguoti gydymą </a:t>
            </a:r>
          </a:p>
          <a:p>
            <a:pPr marL="0" indent="0">
              <a:buNone/>
            </a:pPr>
            <a:r>
              <a:rPr lang="lt-LT" dirty="0"/>
              <a:t>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517332957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1346</TotalTime>
  <Words>140</Words>
  <Application>Microsoft Office PowerPoint</Application>
  <PresentationFormat>Plačiaekranė</PresentationFormat>
  <Paragraphs>18</Paragraphs>
  <Slides>6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Times New Roman</vt:lpstr>
      <vt:lpstr>„Office“ tema</vt:lpstr>
      <vt:lpstr>Pertekliniai ir neefektyvūs siuntimai – kaip viena iš eilių susidarymo priežasčių</vt:lpstr>
      <vt:lpstr>Siuntimai kardiologui:</vt:lpstr>
      <vt:lpstr>Siuntimas vyr. 60m</vt:lpstr>
      <vt:lpstr>„PowerPoint“ pateiktis</vt:lpstr>
      <vt:lpstr>Nekokybiški siuntimai:</vt:lpstr>
      <vt:lpstr>Pasiūlymai: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Dalia Jarasuniene</dc:creator>
  <cp:lastModifiedBy>Vilija Kondrotienė</cp:lastModifiedBy>
  <cp:revision>5</cp:revision>
  <dcterms:created xsi:type="dcterms:W3CDTF">2024-03-23T19:10:22Z</dcterms:created>
  <dcterms:modified xsi:type="dcterms:W3CDTF">2024-03-28T14:20:44Z</dcterms:modified>
</cp:coreProperties>
</file>