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4"/>
    <p:sldMasterId id="2147483798" r:id="rId5"/>
    <p:sldMasterId id="2147483836" r:id="rId6"/>
    <p:sldMasterId id="2147483823" r:id="rId7"/>
  </p:sldMasterIdLst>
  <p:notesMasterIdLst>
    <p:notesMasterId r:id="rId17"/>
  </p:notesMasterIdLst>
  <p:handoutMasterIdLst>
    <p:handoutMasterId r:id="rId18"/>
  </p:handoutMasterIdLst>
  <p:sldIdLst>
    <p:sldId id="307" r:id="rId8"/>
    <p:sldId id="308" r:id="rId9"/>
    <p:sldId id="315" r:id="rId10"/>
    <p:sldId id="314" r:id="rId11"/>
    <p:sldId id="309" r:id="rId12"/>
    <p:sldId id="358" r:id="rId13"/>
    <p:sldId id="359" r:id="rId14"/>
    <p:sldId id="303" r:id="rId15"/>
    <p:sldId id="304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B7E"/>
    <a:srgbClr val="0A8382"/>
    <a:srgbClr val="046F7F"/>
    <a:srgbClr val="0D3A70"/>
    <a:srgbClr val="009489"/>
    <a:srgbClr val="0E3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22"/>
    <p:restoredTop sz="87467" autoAdjust="0"/>
  </p:normalViewPr>
  <p:slideViewPr>
    <p:cSldViewPr snapToGrid="0" snapToObjects="1">
      <p:cViewPr varScale="1">
        <p:scale>
          <a:sx n="97" d="100"/>
          <a:sy n="97" d="100"/>
        </p:scale>
        <p:origin x="1440" y="72"/>
      </p:cViewPr>
      <p:guideLst>
        <p:guide orient="horz" pos="2160"/>
        <p:guide pos="3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EF2A1A1-F2F6-9DFE-1246-40E1264E88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FB3996-7F41-1B07-BF7C-E33C31B4DD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413EA-0DE3-484F-A8BA-09540009AB7B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AD0C614-FE21-F682-FB92-085C72A10B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F940B10-51C9-5390-059A-EF605217FE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44B29-B825-1649-A27B-F814F0141CB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1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25D8D-0840-0C47-99D6-0A15F78C4D19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184E1-45A8-214F-8E00-A4907BEE790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1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65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err="1"/>
              <a:t>Projektas</a:t>
            </a:r>
            <a:r>
              <a:rPr lang="en-US" sz="1800" dirty="0"/>
              <a:t> </a:t>
            </a:r>
            <a:r>
              <a:rPr lang="lt-LT" sz="1800" dirty="0"/>
              <a:t>„Bendrieji veiksmai dėl širdies ir kraujagyslių ligų bei diabeto“.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800" dirty="0"/>
              <a:t>projekto tikslas – sumažinti širdies ir kraujagyslių ligų ir diabeto naštą Europos Sąjungos šalyse tiek individo, tiek visuomenės lygmeniu. Juo siekiama integruoti patvirtintą geriausią praktiką ir ekonomiškai efektyvias intervencijas įvairiose šalyse bei regionuose.</a:t>
            </a:r>
            <a:endParaRPr lang="lt-LT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JACARDI siekia suvienyti Europos atsaką į didėjančią ŠKL ir diabeto problemą. Projektas bus sutelktas į patikrintos ir veiksmingos ŠKL ir diabeto gerosios praktikos įgyvendinimą, vykdant 143 bandomuosius projektus.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ame dalyvauja 76 partneriai ir daugiau kaip 300 visuomenės sveikatos ekspertų.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err="1"/>
              <a:t>Projekto</a:t>
            </a:r>
            <a:r>
              <a:rPr lang="en-US" sz="1800" b="1" dirty="0"/>
              <a:t> </a:t>
            </a:r>
            <a:r>
              <a:rPr lang="en-US" sz="1800" b="1" dirty="0" err="1"/>
              <a:t>vykdymo</a:t>
            </a:r>
            <a:r>
              <a:rPr lang="en-US" sz="1800" b="1" dirty="0"/>
              <a:t> </a:t>
            </a:r>
            <a:r>
              <a:rPr lang="en-US" sz="1800" b="1" dirty="0" err="1"/>
              <a:t>laikotarpis</a:t>
            </a:r>
            <a:r>
              <a:rPr lang="en-US" sz="1800" b="1" dirty="0"/>
              <a:t> </a:t>
            </a:r>
            <a:r>
              <a:rPr lang="en-US" sz="1800" dirty="0"/>
              <a:t>2023 m. – 2027 m.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pt-BR" sz="1800" b="1" dirty="0"/>
              <a:t>Projekto koordinatorius </a:t>
            </a:r>
            <a:r>
              <a:rPr lang="pt-BR" sz="1800" dirty="0"/>
              <a:t>Italijos Nacionalinis sveikatos institutas </a:t>
            </a:r>
            <a:r>
              <a:rPr lang="pt-BR" sz="1600" dirty="0"/>
              <a:t>(it. – Istituto Superiore di Sanita)</a:t>
            </a:r>
            <a:endParaRPr lang="en-US" sz="1600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n-US" sz="1800" b="1" dirty="0" err="1"/>
              <a:t>Projekte</a:t>
            </a:r>
            <a:r>
              <a:rPr lang="en-US" sz="1800" b="1" dirty="0"/>
              <a:t> </a:t>
            </a:r>
            <a:r>
              <a:rPr lang="en-US" sz="1800" b="1" dirty="0" err="1"/>
              <a:t>dalyvauja</a:t>
            </a:r>
            <a:r>
              <a:rPr lang="en-US" sz="1800" b="1" dirty="0"/>
              <a:t> </a:t>
            </a:r>
            <a:r>
              <a:rPr lang="en-US" sz="1800" dirty="0"/>
              <a:t>22 Europos </a:t>
            </a:r>
            <a:r>
              <a:rPr lang="en-US" sz="1800" dirty="0" err="1"/>
              <a:t>šalys</a:t>
            </a:r>
            <a:endParaRPr lang="lt-LT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8900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1 veiklos paketas „Valdymas ir koordinavimas“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2 veiklos paketas „Komunikacija ir sklaida“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3 veiklos paketas „Vertinimas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4 veiklos paketas „Tvarumas“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5 veiklos paketas „Metodologinė struktūra“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6 veiklos paketas „Sveikatos raštingumas ir sąmoningumas“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7 veiklos paketas „Duomenų prieinamumas kokybė ir bendrinimas“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8 veiklos paketas „Asmenų ir didelės rizikos grupių patikra“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9 veiklos paketas „Integruotos sveikatos priežiūros būdai“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10 veiklos paketas „Pacientų savirūpa“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dirty="0"/>
              <a:t>11 veiklos paketas „Žmonių, sergančių ŠKL ar DM dalyvavimas darbe“.</a:t>
            </a:r>
          </a:p>
          <a:p>
            <a:r>
              <a:rPr lang="en-US" dirty="0" err="1"/>
              <a:t>Higienos</a:t>
            </a:r>
            <a:r>
              <a:rPr lang="en-US" dirty="0"/>
              <a:t> </a:t>
            </a:r>
            <a:r>
              <a:rPr lang="en-US" dirty="0" err="1"/>
              <a:t>Institutas</a:t>
            </a:r>
            <a:r>
              <a:rPr lang="en-US" dirty="0"/>
              <a:t> </a:t>
            </a:r>
            <a:r>
              <a:rPr lang="en-US" dirty="0" err="1"/>
              <a:t>dalyvauja</a:t>
            </a:r>
            <a:r>
              <a:rPr lang="en-US" dirty="0"/>
              <a:t> </a:t>
            </a:r>
            <a:r>
              <a:rPr lang="en-US" dirty="0" err="1"/>
              <a:t>pirmuose</a:t>
            </a:r>
            <a:r>
              <a:rPr lang="en-US" dirty="0"/>
              <a:t> 5 </a:t>
            </a:r>
            <a:r>
              <a:rPr lang="en-US" dirty="0" err="1"/>
              <a:t>bendruose</a:t>
            </a:r>
            <a:r>
              <a:rPr lang="en-US" dirty="0"/>
              <a:t> </a:t>
            </a:r>
            <a:r>
              <a:rPr lang="en-US" dirty="0" err="1"/>
              <a:t>veiklos</a:t>
            </a:r>
            <a:r>
              <a:rPr lang="en-US" dirty="0"/>
              <a:t> </a:t>
            </a:r>
            <a:r>
              <a:rPr lang="en-US" dirty="0" err="1"/>
              <a:t>paketuose</a:t>
            </a:r>
            <a:r>
              <a:rPr lang="en-US" dirty="0"/>
              <a:t> ir </a:t>
            </a:r>
            <a:r>
              <a:rPr lang="en-US" dirty="0" err="1"/>
              <a:t>šeštame</a:t>
            </a:r>
            <a:r>
              <a:rPr lang="en-US" dirty="0"/>
              <a:t> </a:t>
            </a:r>
            <a:r>
              <a:rPr lang="en-US" dirty="0" err="1"/>
              <a:t>bei</a:t>
            </a:r>
            <a:r>
              <a:rPr lang="en-US" dirty="0"/>
              <a:t> </a:t>
            </a:r>
            <a:r>
              <a:rPr lang="en-US" dirty="0" err="1"/>
              <a:t>vienuoliktame</a:t>
            </a:r>
            <a:r>
              <a:rPr lang="en-US" dirty="0"/>
              <a:t> </a:t>
            </a:r>
            <a:r>
              <a:rPr lang="en-US" dirty="0" err="1"/>
              <a:t>teminiuose</a:t>
            </a:r>
            <a:r>
              <a:rPr lang="en-US" dirty="0"/>
              <a:t> </a:t>
            </a:r>
            <a:r>
              <a:rPr lang="en-US" dirty="0" err="1"/>
              <a:t>veiklos</a:t>
            </a:r>
            <a:r>
              <a:rPr lang="en-US" dirty="0"/>
              <a:t> </a:t>
            </a:r>
            <a:r>
              <a:rPr lang="en-US" dirty="0" err="1"/>
              <a:t>paketuose</a:t>
            </a:r>
            <a:r>
              <a:rPr lang="en-US" dirty="0"/>
              <a:t> 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85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Pagrindinis tikslas</a:t>
            </a:r>
            <a:r>
              <a:rPr lang="lt-LT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gerinti sveikatos raštingumą ir informuoti apie ŠKL ir DM riziką bei rizikos veiksnius individo ir visuomenės lygmeniu.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lt-LT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Šiame veiklos pakete Lietuva dalyvauja kartu su 12 ES šalių partnerių – </a:t>
            </a:r>
            <a:r>
              <a:rPr lang="lt-LT" sz="1200" kern="100" dirty="0">
                <a:ea typeface="Calibri" panose="020F0502020204030204" pitchFamily="34" charset="0"/>
              </a:rPr>
              <a:t>Kroatija, Čekija, Suomija, Prancūzija, Islandija, Italija, Malta, Lenkija, Po</a:t>
            </a:r>
            <a:r>
              <a:rPr lang="en-US" sz="1200" kern="100" dirty="0">
                <a:ea typeface="Calibri" panose="020F0502020204030204" pitchFamily="34" charset="0"/>
              </a:rPr>
              <a:t>r</a:t>
            </a:r>
            <a:r>
              <a:rPr lang="lt-LT" sz="1200" kern="100" dirty="0">
                <a:ea typeface="Calibri" panose="020F0502020204030204" pitchFamily="34" charset="0"/>
              </a:rPr>
              <a:t>tugalija, Rumunija, Ispanija, Ukraina.</a:t>
            </a:r>
            <a:endParaRPr lang="lt-LT" sz="1200" kern="100" dirty="0"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42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  <a:tabLst>
                <a:tab pos="5770563" algn="l"/>
              </a:tabLst>
            </a:pPr>
            <a:r>
              <a:rPr lang="lt-LT" sz="2400" b="1" kern="100" dirty="0">
                <a:effectLst/>
                <a:ea typeface="Calibri" panose="020F0502020204030204" pitchFamily="34" charset="0"/>
              </a:rPr>
              <a:t>Sveikatos raštingumo tyrimas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– 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Vyresnių klasių mokinių (9−12 klasių) apklausa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Gyventoj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ų,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dalyvav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usių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 (ar) baig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</a:t>
            </a:r>
            <a:r>
              <a:rPr lang="lt-LT" sz="2000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Sveikatos stiprinimo programą, skirtą širdies ir kraujagyslių ligų bei cukrinio diabeto profilaktikai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apklausa</a:t>
            </a:r>
            <a:endParaRPr lang="lt-LT" sz="5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 naudojamas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skaitmenizuotas sveikatos raštingumo klausimynas HLQ 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(angl. 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</a:t>
            </a:r>
            <a:r>
              <a:rPr lang="lt-LT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Literacy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Questionnaire</a:t>
            </a: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lt-LT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Apklausą atliks </a:t>
            </a:r>
            <a:r>
              <a:rPr lang="lt-LT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savivaldybių visuomenės sveikatos biurai</a:t>
            </a: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  <a:tabLst>
                <a:tab pos="5770563" algn="l"/>
              </a:tabLst>
            </a:pPr>
            <a:r>
              <a:rPr lang="en-US" sz="2400" b="1" kern="100" dirty="0">
                <a:effectLst/>
                <a:ea typeface="Calibri" panose="020F0502020204030204" pitchFamily="34" charset="0"/>
              </a:rPr>
              <a:t>2. </a:t>
            </a:r>
            <a:r>
              <a:rPr lang="en-US" sz="2000" b="1" kern="100" dirty="0">
                <a:effectLst/>
                <a:ea typeface="Calibri" panose="020F0502020204030204" pitchFamily="34" charset="0"/>
              </a:rPr>
              <a:t>M</a:t>
            </a:r>
            <a:r>
              <a:rPr lang="lt-LT" sz="2000" b="1" kern="100" dirty="0" err="1">
                <a:ea typeface="Calibri" panose="020F0502020204030204" pitchFamily="34" charset="0"/>
              </a:rPr>
              <a:t>etodin</a:t>
            </a:r>
            <a:r>
              <a:rPr lang="en-US" sz="2000" b="1" kern="100" dirty="0">
                <a:ea typeface="Calibri" panose="020F0502020204030204" pitchFamily="34" charset="0"/>
              </a:rPr>
              <a:t>ė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lt-LT" sz="2000" b="1" kern="100" dirty="0" err="1">
                <a:ea typeface="Calibri" panose="020F0502020204030204" pitchFamily="34" charset="0"/>
              </a:rPr>
              <a:t>medžiag</a:t>
            </a:r>
            <a:r>
              <a:rPr lang="en-US" sz="2000" b="1" kern="100" dirty="0">
                <a:ea typeface="Calibri" panose="020F0502020204030204" pitchFamily="34" charset="0"/>
              </a:rPr>
              <a:t>a</a:t>
            </a:r>
            <a:r>
              <a:rPr lang="lt-LT" sz="2000" b="1" kern="100" dirty="0">
                <a:ea typeface="Calibri" panose="020F0502020204030204" pitchFamily="34" charset="0"/>
              </a:rPr>
              <a:t> ir </a:t>
            </a:r>
            <a:r>
              <a:rPr lang="lt-LT" sz="2000" b="1" kern="100" dirty="0" err="1">
                <a:ea typeface="Calibri" panose="020F0502020204030204" pitchFamily="34" charset="0"/>
              </a:rPr>
              <a:t>rekomendacij</a:t>
            </a:r>
            <a:r>
              <a:rPr lang="en-US" sz="2000" b="1" kern="100" dirty="0" err="1">
                <a:ea typeface="Calibri" panose="020F0502020204030204" pitchFamily="34" charset="0"/>
              </a:rPr>
              <a:t>os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a typeface="Calibri" panose="020F0502020204030204" pitchFamily="34" charset="0"/>
              </a:rPr>
              <a:t>širdies</a:t>
            </a:r>
            <a:r>
              <a:rPr lang="en-US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kraujagyslių</a:t>
            </a:r>
            <a:r>
              <a:rPr lang="en-US" sz="2000" kern="100" dirty="0">
                <a:ea typeface="Calibri" panose="020F0502020204030204" pitchFamily="34" charset="0"/>
              </a:rPr>
              <a:t> ligų</a:t>
            </a:r>
            <a:r>
              <a:rPr lang="lt-LT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diabeto</a:t>
            </a:r>
            <a:r>
              <a:rPr lang="lt-LT" sz="2000" kern="100" dirty="0">
                <a:ea typeface="Calibri" panose="020F0502020204030204" pitchFamily="34" charset="0"/>
              </a:rPr>
              <a:t> prevencijai (</a:t>
            </a:r>
            <a:r>
              <a:rPr lang="en-US" sz="2000" kern="100" dirty="0">
                <a:ea typeface="Calibri" panose="020F0502020204030204" pitchFamily="34" charset="0"/>
              </a:rPr>
              <a:t>p</a:t>
            </a:r>
            <a:r>
              <a:rPr lang="lt-LT" sz="2000" kern="100" dirty="0" err="1">
                <a:effectLst/>
                <a:ea typeface="Calibri" panose="020F0502020204030204" pitchFamily="34" charset="0"/>
              </a:rPr>
              <a:t>agal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sveikatos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raštingumo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tyrimų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rezultatus)</a:t>
            </a:r>
            <a:r>
              <a:rPr lang="lt-LT" sz="2000" kern="100" dirty="0">
                <a:ea typeface="Calibri" panose="020F0502020204030204" pitchFamily="34" charset="0"/>
              </a:rPr>
              <a:t>, kurias naudos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savivaldybių visuomenės sveikatos biurai</a:t>
            </a:r>
            <a:r>
              <a:rPr lang="lt-LT" sz="2000" kern="100" dirty="0">
                <a:ea typeface="Calibri" panose="020F0502020204030204" pitchFamily="34" charset="0"/>
              </a:rPr>
              <a:t> ŠKL ir DM prevencijai</a:t>
            </a:r>
            <a:endParaRPr lang="lt-LT" sz="2000" kern="100" dirty="0">
              <a:effectLst/>
              <a:ea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129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849AF-B41A-479B-F8E7-0175DC9C6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3A5C31-D017-DB1C-93D8-8C5FEB106B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4950BE-9AAB-944D-B984-5874ABD5A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  <a:tabLst>
                <a:tab pos="5770563" algn="l"/>
              </a:tabLst>
            </a:pPr>
            <a:r>
              <a:rPr lang="lt-LT" sz="2400" b="1" kern="100" dirty="0">
                <a:effectLst/>
                <a:ea typeface="Calibri" panose="020F0502020204030204" pitchFamily="34" charset="0"/>
              </a:rPr>
              <a:t>Sveikatos raštingumo tyrimas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– 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Vyresnių klasių mokinių (9−12 klasių) apklausa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Gyventoj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ų,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dalyvav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usių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 (ar) baig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</a:t>
            </a:r>
            <a:r>
              <a:rPr lang="lt-LT" sz="2000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Sveikatos stiprinimo programą, skirtą širdies ir kraujagyslių ligų bei cukrinio diabeto profilaktikai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apklausa</a:t>
            </a:r>
            <a:endParaRPr lang="lt-LT" sz="5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 naudojamas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skaitmenizuotas sveikatos raštingumo klausimynas HLQ 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(angl. 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</a:t>
            </a:r>
            <a:r>
              <a:rPr lang="lt-LT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Literacy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Questionnaire</a:t>
            </a: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lt-LT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Apklausą atliks </a:t>
            </a:r>
            <a:r>
              <a:rPr lang="lt-LT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savivaldybių visuomenės sveikatos biurai</a:t>
            </a: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  <a:tabLst>
                <a:tab pos="5770563" algn="l"/>
              </a:tabLst>
            </a:pPr>
            <a:r>
              <a:rPr lang="en-US" sz="2400" b="1" kern="100" dirty="0">
                <a:effectLst/>
                <a:ea typeface="Calibri" panose="020F0502020204030204" pitchFamily="34" charset="0"/>
              </a:rPr>
              <a:t>2. </a:t>
            </a:r>
            <a:r>
              <a:rPr lang="en-US" sz="2000" b="1" kern="100" dirty="0">
                <a:effectLst/>
                <a:ea typeface="Calibri" panose="020F0502020204030204" pitchFamily="34" charset="0"/>
              </a:rPr>
              <a:t>M</a:t>
            </a:r>
            <a:r>
              <a:rPr lang="lt-LT" sz="2000" b="1" kern="100" dirty="0" err="1">
                <a:ea typeface="Calibri" panose="020F0502020204030204" pitchFamily="34" charset="0"/>
              </a:rPr>
              <a:t>etodin</a:t>
            </a:r>
            <a:r>
              <a:rPr lang="en-US" sz="2000" b="1" kern="100" dirty="0">
                <a:ea typeface="Calibri" panose="020F0502020204030204" pitchFamily="34" charset="0"/>
              </a:rPr>
              <a:t>ė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lt-LT" sz="2000" b="1" kern="100" dirty="0" err="1">
                <a:ea typeface="Calibri" panose="020F0502020204030204" pitchFamily="34" charset="0"/>
              </a:rPr>
              <a:t>medžiag</a:t>
            </a:r>
            <a:r>
              <a:rPr lang="en-US" sz="2000" b="1" kern="100" dirty="0">
                <a:ea typeface="Calibri" panose="020F0502020204030204" pitchFamily="34" charset="0"/>
              </a:rPr>
              <a:t>a</a:t>
            </a:r>
            <a:r>
              <a:rPr lang="lt-LT" sz="2000" b="1" kern="100" dirty="0">
                <a:ea typeface="Calibri" panose="020F0502020204030204" pitchFamily="34" charset="0"/>
              </a:rPr>
              <a:t> ir </a:t>
            </a:r>
            <a:r>
              <a:rPr lang="lt-LT" sz="2000" b="1" kern="100" dirty="0" err="1">
                <a:ea typeface="Calibri" panose="020F0502020204030204" pitchFamily="34" charset="0"/>
              </a:rPr>
              <a:t>rekomendacij</a:t>
            </a:r>
            <a:r>
              <a:rPr lang="en-US" sz="2000" b="1" kern="100" dirty="0" err="1">
                <a:ea typeface="Calibri" panose="020F0502020204030204" pitchFamily="34" charset="0"/>
              </a:rPr>
              <a:t>os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a typeface="Calibri" panose="020F0502020204030204" pitchFamily="34" charset="0"/>
              </a:rPr>
              <a:t>širdies</a:t>
            </a:r>
            <a:r>
              <a:rPr lang="en-US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kraujagyslių</a:t>
            </a:r>
            <a:r>
              <a:rPr lang="en-US" sz="2000" kern="100" dirty="0">
                <a:ea typeface="Calibri" panose="020F0502020204030204" pitchFamily="34" charset="0"/>
              </a:rPr>
              <a:t> ligų</a:t>
            </a:r>
            <a:r>
              <a:rPr lang="lt-LT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diabeto</a:t>
            </a:r>
            <a:r>
              <a:rPr lang="lt-LT" sz="2000" kern="100" dirty="0">
                <a:ea typeface="Calibri" panose="020F0502020204030204" pitchFamily="34" charset="0"/>
              </a:rPr>
              <a:t> prevencijai (</a:t>
            </a:r>
            <a:r>
              <a:rPr lang="en-US" sz="2000" kern="100" dirty="0">
                <a:ea typeface="Calibri" panose="020F0502020204030204" pitchFamily="34" charset="0"/>
              </a:rPr>
              <a:t>p</a:t>
            </a:r>
            <a:r>
              <a:rPr lang="lt-LT" sz="2000" kern="100" dirty="0" err="1">
                <a:effectLst/>
                <a:ea typeface="Calibri" panose="020F0502020204030204" pitchFamily="34" charset="0"/>
              </a:rPr>
              <a:t>agal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sveikatos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raštingumo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tyrimų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rezultatus)</a:t>
            </a:r>
            <a:r>
              <a:rPr lang="lt-LT" sz="2000" kern="100" dirty="0">
                <a:ea typeface="Calibri" panose="020F0502020204030204" pitchFamily="34" charset="0"/>
              </a:rPr>
              <a:t>, kurias naudos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savivaldybių visuomenės sveikatos biurai</a:t>
            </a:r>
            <a:r>
              <a:rPr lang="lt-LT" sz="2000" kern="100" dirty="0">
                <a:ea typeface="Calibri" panose="020F0502020204030204" pitchFamily="34" charset="0"/>
              </a:rPr>
              <a:t> ŠKL ir DM prevencijai</a:t>
            </a:r>
            <a:endParaRPr lang="lt-LT" sz="2000" kern="100" dirty="0">
              <a:effectLst/>
              <a:ea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FCD7C-8388-FE35-FA95-FEB3A1AA2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70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5F796-4396-E8BE-A66B-2CE38E060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FFE8CD-C0CB-C435-6232-49685DB6FA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80DDAB-6B63-9DDC-359F-3B7C5BEE1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  <a:tabLst>
                <a:tab pos="5770563" algn="l"/>
              </a:tabLst>
            </a:pPr>
            <a:r>
              <a:rPr lang="lt-LT" sz="2400" b="1" kern="100" dirty="0">
                <a:effectLst/>
                <a:ea typeface="Calibri" panose="020F0502020204030204" pitchFamily="34" charset="0"/>
              </a:rPr>
              <a:t>Sveikatos raštingumo tyrimas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– 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Vyresnių klasių mokinių (9−12 klasių) apklausa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Gyventoj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ų,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dalyvav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usių</a:t>
            </a:r>
            <a:r>
              <a:rPr lang="pt-BR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 (ar) baig</a:t>
            </a:r>
            <a:r>
              <a:rPr lang="lt-LT" sz="20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</a:t>
            </a:r>
            <a:r>
              <a:rPr lang="lt-LT" sz="2000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Sveikatos stiprinimo programą, skirtą širdies ir kraujagyslių ligų bei cukrinio diabeto profilaktikai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apklausa</a:t>
            </a:r>
            <a:endParaRPr lang="lt-LT" sz="5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 naudojamas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skaitmenizuotas sveikatos raštingumo klausimynas HLQ 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(angl. 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</a:t>
            </a:r>
            <a:r>
              <a:rPr lang="lt-LT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Literacy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Questionnaire</a:t>
            </a: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lt-LT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Apklausą atliks </a:t>
            </a:r>
            <a:r>
              <a:rPr lang="lt-LT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savivaldybių visuomenės sveikatos biurai</a:t>
            </a: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  <a:tabLst>
                <a:tab pos="5770563" algn="l"/>
              </a:tabLst>
            </a:pPr>
            <a:r>
              <a:rPr lang="en-US" sz="2400" b="1" kern="100" dirty="0">
                <a:effectLst/>
                <a:ea typeface="Calibri" panose="020F0502020204030204" pitchFamily="34" charset="0"/>
              </a:rPr>
              <a:t>2. </a:t>
            </a:r>
            <a:r>
              <a:rPr lang="en-US" sz="2000" b="1" kern="100" dirty="0">
                <a:effectLst/>
                <a:ea typeface="Calibri" panose="020F0502020204030204" pitchFamily="34" charset="0"/>
              </a:rPr>
              <a:t>M</a:t>
            </a:r>
            <a:r>
              <a:rPr lang="lt-LT" sz="2000" b="1" kern="100" dirty="0" err="1">
                <a:ea typeface="Calibri" panose="020F0502020204030204" pitchFamily="34" charset="0"/>
              </a:rPr>
              <a:t>etodin</a:t>
            </a:r>
            <a:r>
              <a:rPr lang="en-US" sz="2000" b="1" kern="100" dirty="0">
                <a:ea typeface="Calibri" panose="020F0502020204030204" pitchFamily="34" charset="0"/>
              </a:rPr>
              <a:t>ė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lt-LT" sz="2000" b="1" kern="100" dirty="0" err="1">
                <a:ea typeface="Calibri" panose="020F0502020204030204" pitchFamily="34" charset="0"/>
              </a:rPr>
              <a:t>medžiag</a:t>
            </a:r>
            <a:r>
              <a:rPr lang="en-US" sz="2000" b="1" kern="100" dirty="0">
                <a:ea typeface="Calibri" panose="020F0502020204030204" pitchFamily="34" charset="0"/>
              </a:rPr>
              <a:t>a</a:t>
            </a:r>
            <a:r>
              <a:rPr lang="lt-LT" sz="2000" b="1" kern="100" dirty="0">
                <a:ea typeface="Calibri" panose="020F0502020204030204" pitchFamily="34" charset="0"/>
              </a:rPr>
              <a:t> ir </a:t>
            </a:r>
            <a:r>
              <a:rPr lang="lt-LT" sz="2000" b="1" kern="100" dirty="0" err="1">
                <a:ea typeface="Calibri" panose="020F0502020204030204" pitchFamily="34" charset="0"/>
              </a:rPr>
              <a:t>rekomendacij</a:t>
            </a:r>
            <a:r>
              <a:rPr lang="en-US" sz="2000" b="1" kern="100" dirty="0" err="1">
                <a:ea typeface="Calibri" panose="020F0502020204030204" pitchFamily="34" charset="0"/>
              </a:rPr>
              <a:t>os</a:t>
            </a:r>
            <a:r>
              <a:rPr lang="lt-LT" sz="2000" b="1" kern="100" dirty="0"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a typeface="Calibri" panose="020F0502020204030204" pitchFamily="34" charset="0"/>
              </a:rPr>
              <a:t>širdies</a:t>
            </a:r>
            <a:r>
              <a:rPr lang="en-US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kraujagyslių</a:t>
            </a:r>
            <a:r>
              <a:rPr lang="en-US" sz="2000" kern="100" dirty="0">
                <a:ea typeface="Calibri" panose="020F0502020204030204" pitchFamily="34" charset="0"/>
              </a:rPr>
              <a:t> ligų</a:t>
            </a:r>
            <a:r>
              <a:rPr lang="lt-LT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diabeto</a:t>
            </a:r>
            <a:r>
              <a:rPr lang="lt-LT" sz="2000" kern="100" dirty="0">
                <a:ea typeface="Calibri" panose="020F0502020204030204" pitchFamily="34" charset="0"/>
              </a:rPr>
              <a:t> prevencijai (</a:t>
            </a:r>
            <a:r>
              <a:rPr lang="en-US" sz="2000" kern="100" dirty="0">
                <a:ea typeface="Calibri" panose="020F0502020204030204" pitchFamily="34" charset="0"/>
              </a:rPr>
              <a:t>p</a:t>
            </a:r>
            <a:r>
              <a:rPr lang="lt-LT" sz="2000" kern="100" dirty="0" err="1">
                <a:effectLst/>
                <a:ea typeface="Calibri" panose="020F0502020204030204" pitchFamily="34" charset="0"/>
              </a:rPr>
              <a:t>agal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sveikatos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raštingumo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tyrimų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rezultatus)</a:t>
            </a:r>
            <a:r>
              <a:rPr lang="lt-LT" sz="2000" kern="100" dirty="0">
                <a:ea typeface="Calibri" panose="020F0502020204030204" pitchFamily="34" charset="0"/>
              </a:rPr>
              <a:t>, kurias naudos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savivaldybių visuomenės sveikatos biurai</a:t>
            </a:r>
            <a:r>
              <a:rPr lang="lt-LT" sz="2000" kern="100" dirty="0">
                <a:ea typeface="Calibri" panose="020F0502020204030204" pitchFamily="34" charset="0"/>
              </a:rPr>
              <a:t> ŠKL ir DM prevencijai</a:t>
            </a:r>
            <a:endParaRPr lang="lt-LT" sz="2000" kern="100" dirty="0">
              <a:effectLst/>
              <a:ea typeface="Calibri" panose="020F0502020204030204" pitchFamily="34" charset="0"/>
            </a:endParaRPr>
          </a:p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2A2ED-06E3-55B4-795C-AC2D0DB47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9184E1-45A8-214F-8E00-A4907BEE790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60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+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">
            <a:extLst>
              <a:ext uri="{FF2B5EF4-FFF2-40B4-BE49-F238E27FC236}">
                <a16:creationId xmlns:a16="http://schemas.microsoft.com/office/drawing/2014/main" id="{29198310-E4E0-9529-90A6-01E77CF55D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0972" y="2662054"/>
            <a:ext cx="7272858" cy="7669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Title of the </a:t>
            </a:r>
            <a:r>
              <a:rPr lang="it-IT" dirty="0" err="1"/>
              <a:t>presentation</a:t>
            </a:r>
            <a:endParaRPr lang="it-IT" dirty="0"/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id="{1F18BF65-CB67-7803-00BA-68281FDD23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971" y="3429000"/>
            <a:ext cx="7272857" cy="5040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 err="1"/>
              <a:t>Subtitle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13" name="Segnaposto testo 2">
            <a:extLst>
              <a:ext uri="{FF2B5EF4-FFF2-40B4-BE49-F238E27FC236}">
                <a16:creationId xmlns:a16="http://schemas.microsoft.com/office/drawing/2014/main" id="{5303B3A4-0D7C-04A8-612F-EB2E658EA64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972" y="6365286"/>
            <a:ext cx="3192348" cy="351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04 MARCH 2024</a:t>
            </a:r>
          </a:p>
        </p:txBody>
      </p:sp>
      <p:pic>
        <p:nvPicPr>
          <p:cNvPr id="19" name="Immagine 18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7B5C3474-3537-4717-E436-D3EDFB9F66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5323" y="316868"/>
            <a:ext cx="6109767" cy="1209855"/>
          </a:xfrm>
          <a:prstGeom prst="rect">
            <a:avLst/>
          </a:prstGeom>
        </p:spPr>
      </p:pic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FCEC0F39-9E38-5066-E84F-3850B2B2F4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548687" y="6178550"/>
            <a:ext cx="932664" cy="5384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sz="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it-IT" sz="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it-IT" sz="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it-IT" sz="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institution logo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61777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+text+imag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12">
            <a:extLst>
              <a:ext uri="{FF2B5EF4-FFF2-40B4-BE49-F238E27FC236}">
                <a16:creationId xmlns:a16="http://schemas.microsoft.com/office/drawing/2014/main" id="{401AF2AE-CB07-55FC-6F20-3E9422C22BC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36682" y="255543"/>
            <a:ext cx="1931670" cy="365125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Title of the </a:t>
            </a:r>
            <a:r>
              <a:rPr lang="it-IT" dirty="0" err="1"/>
              <a:t>presentation</a:t>
            </a:r>
            <a:endParaRPr lang="it-IT" dirty="0"/>
          </a:p>
        </p:txBody>
      </p:sp>
      <p:sp>
        <p:nvSpPr>
          <p:cNvPr id="9" name="Segnaposto immagine 2">
            <a:extLst>
              <a:ext uri="{FF2B5EF4-FFF2-40B4-BE49-F238E27FC236}">
                <a16:creationId xmlns:a16="http://schemas.microsoft.com/office/drawing/2014/main" id="{97A436FA-C75E-108E-C254-34F8F9141E0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457950" y="2099999"/>
            <a:ext cx="5368620" cy="376740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image</a:t>
            </a:r>
          </a:p>
        </p:txBody>
      </p:sp>
      <p:cxnSp>
        <p:nvCxnSpPr>
          <p:cNvPr id="10" name="Connettore 1 9">
            <a:extLst>
              <a:ext uri="{FF2B5EF4-FFF2-40B4-BE49-F238E27FC236}">
                <a16:creationId xmlns:a16="http://schemas.microsoft.com/office/drawing/2014/main" id="{A323AA70-53C8-FAD3-FD28-5FF9E996CE04}"/>
              </a:ext>
            </a:extLst>
          </p:cNvPr>
          <p:cNvCxnSpPr>
            <a:cxnSpLocks/>
          </p:cNvCxnSpPr>
          <p:nvPr userDrawn="1"/>
        </p:nvCxnSpPr>
        <p:spPr>
          <a:xfrm>
            <a:off x="442210" y="1788349"/>
            <a:ext cx="10268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egnaposto testo 2">
            <a:extLst>
              <a:ext uri="{FF2B5EF4-FFF2-40B4-BE49-F238E27FC236}">
                <a16:creationId xmlns:a16="http://schemas.microsoft.com/office/drawing/2014/main" id="{05585111-574F-BB17-92A9-9FF2C76DD14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2569" y="2093848"/>
            <a:ext cx="5938961" cy="37735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Lorem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it-IT" dirty="0"/>
          </a:p>
        </p:txBody>
      </p:sp>
      <p:sp>
        <p:nvSpPr>
          <p:cNvPr id="12" name="Segnaposto testo 1">
            <a:extLst>
              <a:ext uri="{FF2B5EF4-FFF2-40B4-BE49-F238E27FC236}">
                <a16:creationId xmlns:a16="http://schemas.microsoft.com/office/drawing/2014/main" id="{A87BFB7D-FEB9-41D2-8381-46336F99E7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2280" y="1124749"/>
            <a:ext cx="11507150" cy="6439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4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351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+text+imag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testo 12">
            <a:extLst>
              <a:ext uri="{FF2B5EF4-FFF2-40B4-BE49-F238E27FC236}">
                <a16:creationId xmlns:a16="http://schemas.microsoft.com/office/drawing/2014/main" id="{CA21EBEB-E6B1-7AA3-7341-D07D3CED9F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36682" y="255543"/>
            <a:ext cx="1931670" cy="365125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Title of the </a:t>
            </a:r>
            <a:r>
              <a:rPr lang="it-IT" dirty="0" err="1"/>
              <a:t>presentation</a:t>
            </a:r>
            <a:endParaRPr lang="it-IT" dirty="0"/>
          </a:p>
        </p:txBody>
      </p:sp>
      <p:sp>
        <p:nvSpPr>
          <p:cNvPr id="13" name="Segnaposto immagine 2">
            <a:extLst>
              <a:ext uri="{FF2B5EF4-FFF2-40B4-BE49-F238E27FC236}">
                <a16:creationId xmlns:a16="http://schemas.microsoft.com/office/drawing/2014/main" id="{369DF761-8011-14D4-9966-3B2A8E937EB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457950" y="1124750"/>
            <a:ext cx="5368620" cy="475161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image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53A99D-E859-0655-09CA-B62C98CAC5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2569" y="2093848"/>
            <a:ext cx="5938961" cy="37763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Lorem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Ut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endParaRPr lang="it-IT" dirty="0"/>
          </a:p>
        </p:txBody>
      </p:sp>
      <p:sp>
        <p:nvSpPr>
          <p:cNvPr id="17" name="Segnaposto testo 1">
            <a:extLst>
              <a:ext uri="{FF2B5EF4-FFF2-40B4-BE49-F238E27FC236}">
                <a16:creationId xmlns:a16="http://schemas.microsoft.com/office/drawing/2014/main" id="{47DD035B-6329-436F-1DB7-3807823D11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2280" y="1124749"/>
            <a:ext cx="5938961" cy="6439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4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Title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cxnSp>
        <p:nvCxnSpPr>
          <p:cNvPr id="2" name="Connettore 1 1">
            <a:extLst>
              <a:ext uri="{FF2B5EF4-FFF2-40B4-BE49-F238E27FC236}">
                <a16:creationId xmlns:a16="http://schemas.microsoft.com/office/drawing/2014/main" id="{04F34AC7-9714-6604-4739-2C98F941A58B}"/>
              </a:ext>
            </a:extLst>
          </p:cNvPr>
          <p:cNvCxnSpPr>
            <a:cxnSpLocks/>
          </p:cNvCxnSpPr>
          <p:nvPr userDrawn="1"/>
        </p:nvCxnSpPr>
        <p:spPr>
          <a:xfrm>
            <a:off x="442210" y="1788349"/>
            <a:ext cx="10268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3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">
            <a:extLst>
              <a:ext uri="{FF2B5EF4-FFF2-40B4-BE49-F238E27FC236}">
                <a16:creationId xmlns:a16="http://schemas.microsoft.com/office/drawing/2014/main" id="{29198310-E4E0-9529-90A6-01E77CF55D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7541" y="3233786"/>
            <a:ext cx="11201400" cy="7669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Title </a:t>
            </a:r>
            <a:r>
              <a:rPr lang="it-IT" dirty="0" err="1"/>
              <a:t>chapter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pic>
        <p:nvPicPr>
          <p:cNvPr id="3" name="Immagine 2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C635A552-3E40-4889-3EBC-B161125D3A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536"/>
          <a:stretch/>
        </p:blipFill>
        <p:spPr>
          <a:xfrm>
            <a:off x="5732065" y="2245388"/>
            <a:ext cx="665277" cy="80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4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_back+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">
            <a:extLst>
              <a:ext uri="{FF2B5EF4-FFF2-40B4-BE49-F238E27FC236}">
                <a16:creationId xmlns:a16="http://schemas.microsoft.com/office/drawing/2014/main" id="{29198310-E4E0-9529-90A6-01E77CF55D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4078" y="2865381"/>
            <a:ext cx="7272858" cy="7669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Thank </a:t>
            </a:r>
            <a:r>
              <a:rPr lang="it-IT" dirty="0" err="1"/>
              <a:t>you</a:t>
            </a:r>
            <a:endParaRPr lang="it-IT" dirty="0"/>
          </a:p>
        </p:txBody>
      </p:sp>
      <p:pic>
        <p:nvPicPr>
          <p:cNvPr id="19" name="Immagine 18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7B5C3474-3537-4717-E436-D3EDFB9F66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5323" y="316868"/>
            <a:ext cx="5092497" cy="1008415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114525B-4163-C1D2-1E1B-17472FEFD7F6}"/>
              </a:ext>
            </a:extLst>
          </p:cNvPr>
          <p:cNvSpPr txBox="1"/>
          <p:nvPr userDrawn="1"/>
        </p:nvSpPr>
        <p:spPr>
          <a:xfrm>
            <a:off x="410387" y="6190278"/>
            <a:ext cx="6883548" cy="503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1100"/>
              </a:lnSpc>
            </a:pP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project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received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funding from the EU4Health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2021-2027 under Grant Agreement 101126953.</a:t>
            </a:r>
            <a:b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Views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opinions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expressed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however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do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necessarily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Union or the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Health and Digital Executive Agency (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HaDEA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Neither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Union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grating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authority can be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held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responsible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it-IT" sz="800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it-IT" sz="800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511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6443C76B-5310-0411-7031-A80000E426B4}"/>
              </a:ext>
            </a:extLst>
          </p:cNvPr>
          <p:cNvSpPr/>
          <p:nvPr userDrawn="1"/>
        </p:nvSpPr>
        <p:spPr>
          <a:xfrm>
            <a:off x="0" y="0"/>
            <a:ext cx="12186579" cy="6023610"/>
          </a:xfrm>
          <a:prstGeom prst="rect">
            <a:avLst/>
          </a:prstGeom>
          <a:gradFill flip="none" rotWithShape="1">
            <a:gsLst>
              <a:gs pos="17000">
                <a:srgbClr val="009489"/>
              </a:gs>
              <a:gs pos="85000">
                <a:srgbClr val="0D3A7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 descr="Immagine che contiene schermata, Blu elettrico, Carattere, Blu intenso&#10;&#10;Descrizione generata automaticamente">
            <a:extLst>
              <a:ext uri="{FF2B5EF4-FFF2-40B4-BE49-F238E27FC236}">
                <a16:creationId xmlns:a16="http://schemas.microsoft.com/office/drawing/2014/main" id="{4B7C3921-45CA-0CF6-E5DB-682768B634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76671" y="6214300"/>
            <a:ext cx="2080050" cy="46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72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9F6F8850-1EDD-C5BA-8187-2B15C120E241}"/>
              </a:ext>
            </a:extLst>
          </p:cNvPr>
          <p:cNvSpPr/>
          <p:nvPr userDrawn="1"/>
        </p:nvSpPr>
        <p:spPr>
          <a:xfrm flipV="1">
            <a:off x="342570" y="6182822"/>
            <a:ext cx="11484000" cy="36000"/>
          </a:xfrm>
          <a:prstGeom prst="rect">
            <a:avLst/>
          </a:prstGeom>
          <a:gradFill flip="none" rotWithShape="1">
            <a:gsLst>
              <a:gs pos="17000">
                <a:srgbClr val="009489"/>
              </a:gs>
              <a:gs pos="85000">
                <a:srgbClr val="0D3A7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 descr="Immagine che contiene schermata, Blu elettrico, Carattere, Blu intenso&#10;&#10;Descrizione generata automaticamente">
            <a:extLst>
              <a:ext uri="{FF2B5EF4-FFF2-40B4-BE49-F238E27FC236}">
                <a16:creationId xmlns:a16="http://schemas.microsoft.com/office/drawing/2014/main" id="{C9AD496B-E5F9-F035-5837-5ED12C4CE7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52060" y="6337996"/>
            <a:ext cx="1497660" cy="333487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D74E8FE-58DF-653E-0B56-59682C37E653}"/>
              </a:ext>
            </a:extLst>
          </p:cNvPr>
          <p:cNvSpPr txBox="1"/>
          <p:nvPr userDrawn="1"/>
        </p:nvSpPr>
        <p:spPr>
          <a:xfrm>
            <a:off x="342280" y="6391784"/>
            <a:ext cx="6098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893E23E6-ACB4-DF43-ACE9-00796AB4D5A5}" type="slidenum">
              <a:rPr lang="it-IT" sz="110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t-IT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magine 9" descr="Immagine che contiene schermata, Elementi grafici, grafica, cerchio&#10;&#10;Descrizione generata automaticamente">
            <a:extLst>
              <a:ext uri="{FF2B5EF4-FFF2-40B4-BE49-F238E27FC236}">
                <a16:creationId xmlns:a16="http://schemas.microsoft.com/office/drawing/2014/main" id="{C3624677-A71B-3F89-1BB8-A881DEE7266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92779" y="120951"/>
            <a:ext cx="701302" cy="75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1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D8B5B66-1615-A9DA-DD82-769B4A16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CBC6D7-F616-3929-3B55-F003951DC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4E2F4E-E217-4A63-6E1C-05C4B37DE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D01938-0CCF-5142-840D-DF1F89169555}" type="datetimeFigureOut">
              <a:rPr lang="it-IT" smtClean="0"/>
              <a:t>07/11/2024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D1B89B-A9C8-F7AA-987D-DEFAF1F371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3F1EDF-FF94-E150-5B92-A393961EA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D98D96-8968-FF4B-99B9-D0EFABF1D3AC}" type="slidenum">
              <a:rPr lang="it-IT" smtClean="0"/>
              <a:t>‹#›</a:t>
            </a:fld>
            <a:endParaRPr lang="it-IT"/>
          </a:p>
        </p:txBody>
      </p:sp>
      <p:pic>
        <p:nvPicPr>
          <p:cNvPr id="7" name="Immagine 6" descr="Immagine che contiene Turchese, aqua, Verde acqua, blu&#10;&#10;Descrizione generata automaticamente">
            <a:extLst>
              <a:ext uri="{FF2B5EF4-FFF2-40B4-BE49-F238E27FC236}">
                <a16:creationId xmlns:a16="http://schemas.microsoft.com/office/drawing/2014/main" id="{7DBBC8FF-ACDD-4E18-3A43-395E78250A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1222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5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CC39A37F-CA6E-E23C-EDE2-273E50C9F2F0}"/>
              </a:ext>
            </a:extLst>
          </p:cNvPr>
          <p:cNvSpPr/>
          <p:nvPr userDrawn="1"/>
        </p:nvSpPr>
        <p:spPr>
          <a:xfrm>
            <a:off x="-1" y="0"/>
            <a:ext cx="12186579" cy="6023610"/>
          </a:xfrm>
          <a:prstGeom prst="rect">
            <a:avLst/>
          </a:prstGeom>
          <a:gradFill flip="none" rotWithShape="1">
            <a:gsLst>
              <a:gs pos="17000">
                <a:srgbClr val="009489"/>
              </a:gs>
              <a:gs pos="85000">
                <a:srgbClr val="0D3A7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 descr="Immagine che contiene schermata, Blu elettrico, Carattere, Blu intenso&#10;&#10;Descrizione generata automaticamente">
            <a:extLst>
              <a:ext uri="{FF2B5EF4-FFF2-40B4-BE49-F238E27FC236}">
                <a16:creationId xmlns:a16="http://schemas.microsoft.com/office/drawing/2014/main" id="{9DF4CD0A-8D05-74CF-0603-087509FA04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76671" y="6214300"/>
            <a:ext cx="2080050" cy="46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5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916CEED6-6D4F-9D53-9A9C-0DEF951AB7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0972" y="1752600"/>
            <a:ext cx="10284028" cy="3390900"/>
          </a:xfrm>
        </p:spPr>
        <p:txBody>
          <a:bodyPr/>
          <a:lstStyle/>
          <a:p>
            <a:pPr algn="ctr"/>
            <a:r>
              <a:rPr lang="it-IT" dirty="0"/>
              <a:t>Projektas</a:t>
            </a:r>
            <a:r>
              <a:rPr lang="lt-LT" sz="4000" b="1" dirty="0"/>
              <a:t> </a:t>
            </a:r>
            <a:r>
              <a:rPr lang="en-US" sz="4000" b="1" dirty="0"/>
              <a:t>,,</a:t>
            </a:r>
            <a:r>
              <a:rPr lang="lt-LT" sz="4000" b="1" dirty="0"/>
              <a:t>Bendrieji veiksmai dėl širdies ir kraujagyslių ligų bei diabeto</a:t>
            </a:r>
            <a:r>
              <a:rPr lang="en-US" sz="4000" b="1" dirty="0"/>
              <a:t>”</a:t>
            </a:r>
          </a:p>
          <a:p>
            <a:pPr algn="ctr"/>
            <a:r>
              <a:rPr lang="it-IT" dirty="0"/>
              <a:t>(JACARDI)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1CC014-4E6F-4731-1270-4668E2AC2E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0971" y="3644900"/>
            <a:ext cx="10284028" cy="1257300"/>
          </a:xfrm>
        </p:spPr>
        <p:txBody>
          <a:bodyPr/>
          <a:lstStyle/>
          <a:p>
            <a:pPr algn="ctr"/>
            <a:r>
              <a:rPr lang="it-IT" dirty="0"/>
              <a:t> </a:t>
            </a:r>
          </a:p>
          <a:p>
            <a:pPr algn="ctr"/>
            <a:r>
              <a:rPr lang="lt-LT" dirty="0"/>
              <a:t>Higienos institutas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49D4000-7BBC-CFEA-6F05-EDA30E8615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0972" y="6365286"/>
            <a:ext cx="5267528" cy="351692"/>
          </a:xfrm>
        </p:spPr>
        <p:txBody>
          <a:bodyPr/>
          <a:lstStyle/>
          <a:p>
            <a:r>
              <a:rPr lang="it-IT" sz="1600" dirty="0"/>
              <a:t>SVSB platforma, 2024 m. lapkričio 4 d.</a:t>
            </a:r>
          </a:p>
        </p:txBody>
      </p:sp>
      <p:pic>
        <p:nvPicPr>
          <p:cNvPr id="7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62BDE756-EF34-2E82-37D3-E8B33F306A3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t="-4284" b="-2009"/>
          <a:stretch/>
        </p:blipFill>
        <p:spPr>
          <a:xfrm>
            <a:off x="9034161" y="6112504"/>
            <a:ext cx="528469" cy="604474"/>
          </a:xfrm>
        </p:spPr>
      </p:pic>
    </p:spTree>
    <p:extLst>
      <p:ext uri="{BB962C8B-B14F-4D97-AF65-F5344CB8AC3E}">
        <p14:creationId xmlns:p14="http://schemas.microsoft.com/office/powerpoint/2010/main" val="328523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AF99A2F-2AA1-535F-E110-8BA4262E29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304" r="4394"/>
          <a:stretch/>
        </p:blipFill>
        <p:spPr>
          <a:xfrm>
            <a:off x="6788705" y="883677"/>
            <a:ext cx="5268543" cy="5090645"/>
          </a:xfrm>
          <a:prstGeom prst="rect">
            <a:avLst/>
          </a:prstGeo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DFD661-BB88-9231-3054-37D47A63D3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2569" y="1813618"/>
            <a:ext cx="6882320" cy="4502967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0"/>
              </a:spcAft>
            </a:pPr>
            <a:endParaRPr lang="lt-LT" sz="1200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lt-LT" sz="2000" dirty="0"/>
              <a:t>Projekto</a:t>
            </a:r>
            <a:r>
              <a:rPr lang="lt-LT" sz="2000" b="1" dirty="0"/>
              <a:t> </a:t>
            </a:r>
            <a:r>
              <a:rPr lang="lt-LT" sz="2000" b="1" dirty="0">
                <a:solidFill>
                  <a:srgbClr val="0070C0"/>
                </a:solidFill>
              </a:rPr>
              <a:t>tikslas</a:t>
            </a:r>
            <a:r>
              <a:rPr lang="lt-LT" sz="2000" b="1" dirty="0"/>
              <a:t> </a:t>
            </a:r>
            <a:r>
              <a:rPr lang="lt-LT" sz="2000" dirty="0"/>
              <a:t>– </a:t>
            </a:r>
            <a:r>
              <a:rPr lang="lt-LT" sz="2000" u="sng" dirty="0"/>
              <a:t>sumažinti</a:t>
            </a:r>
            <a:r>
              <a:rPr lang="lt-LT" sz="2000" dirty="0"/>
              <a:t> širdies ir kraujagyslių </a:t>
            </a:r>
            <a:r>
              <a:rPr lang="lt-LT" sz="2000" u="sng" dirty="0"/>
              <a:t>ligų</a:t>
            </a:r>
            <a:r>
              <a:rPr lang="lt-LT" sz="2000" dirty="0"/>
              <a:t> ir diabeto </a:t>
            </a:r>
            <a:r>
              <a:rPr lang="lt-LT" sz="2000" u="sng" dirty="0"/>
              <a:t>naštą</a:t>
            </a:r>
            <a:r>
              <a:rPr lang="lt-LT" sz="2000" dirty="0"/>
              <a:t> Europos Sąjungos šalyse </a:t>
            </a:r>
            <a:r>
              <a:rPr lang="lt-LT" sz="2000" u="sng" dirty="0"/>
              <a:t>tiek individo, tiek visuomenės lygmeniu.</a:t>
            </a:r>
            <a:r>
              <a:rPr lang="lt-LT" sz="2000" dirty="0"/>
              <a:t> Juo siekiama </a:t>
            </a:r>
            <a:r>
              <a:rPr lang="lt-LT" sz="2000" u="sng" dirty="0"/>
              <a:t>integruoti </a:t>
            </a:r>
            <a:r>
              <a:rPr lang="lt-LT" sz="2000" dirty="0"/>
              <a:t>patvirtintą </a:t>
            </a:r>
            <a:r>
              <a:rPr lang="lt-LT" sz="2000" u="sng" dirty="0"/>
              <a:t>geriausią praktiką </a:t>
            </a:r>
            <a:r>
              <a:rPr lang="lt-LT" sz="2000" dirty="0"/>
              <a:t>ir ekonomiškai efektyvias </a:t>
            </a:r>
            <a:r>
              <a:rPr lang="lt-LT" sz="2000" u="sng" dirty="0"/>
              <a:t>intervencijas</a:t>
            </a:r>
            <a:r>
              <a:rPr lang="lt-LT" sz="2000" dirty="0"/>
              <a:t> įvairiose šalyse bei regionuose.</a:t>
            </a:r>
            <a:endParaRPr lang="en-US" sz="2000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endParaRPr lang="lt-LT" sz="1200" b="1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n-US" sz="2000" dirty="0" err="1"/>
              <a:t>Projekto</a:t>
            </a:r>
            <a:r>
              <a:rPr lang="en-US" sz="2000" b="1" dirty="0"/>
              <a:t> </a:t>
            </a:r>
            <a:r>
              <a:rPr lang="en-US" sz="2000" b="1" dirty="0" err="1"/>
              <a:t>vykdymo</a:t>
            </a:r>
            <a:r>
              <a:rPr lang="en-US" sz="2000" b="1" dirty="0"/>
              <a:t> </a:t>
            </a:r>
            <a:r>
              <a:rPr lang="en-US" sz="2000" b="1" dirty="0" err="1"/>
              <a:t>laikotarpis</a:t>
            </a:r>
            <a:r>
              <a:rPr lang="en-US" sz="2000" b="1" dirty="0"/>
              <a:t> </a:t>
            </a:r>
            <a:r>
              <a:rPr lang="en-US" sz="2000" dirty="0"/>
              <a:t>2023 m. – 2027 m.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pt-BR" sz="2000" dirty="0"/>
              <a:t>Projekto</a:t>
            </a:r>
            <a:r>
              <a:rPr lang="pt-BR" sz="2000" b="1" dirty="0"/>
              <a:t> koordinatorius </a:t>
            </a:r>
            <a:r>
              <a:rPr lang="pt-BR" sz="2000" dirty="0"/>
              <a:t>Italijos Nacionalinis sveikatos institutas </a:t>
            </a:r>
            <a:r>
              <a:rPr lang="pt-BR" sz="1800" dirty="0"/>
              <a:t>(it. – Istituto Superiore di Sanita)</a:t>
            </a:r>
            <a:endParaRPr lang="en-US" sz="1800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n-US" sz="2000" dirty="0" err="1"/>
              <a:t>Projekte</a:t>
            </a:r>
            <a:r>
              <a:rPr lang="en-US" sz="2000" dirty="0"/>
              <a:t> </a:t>
            </a:r>
            <a:r>
              <a:rPr lang="en-US" sz="2000" b="1" dirty="0" err="1"/>
              <a:t>dalyvauja</a:t>
            </a:r>
            <a:r>
              <a:rPr lang="en-US" sz="2000" b="1" dirty="0"/>
              <a:t> </a:t>
            </a:r>
            <a:r>
              <a:rPr lang="en-US" sz="2000" dirty="0"/>
              <a:t>22 Europos </a:t>
            </a:r>
            <a:r>
              <a:rPr lang="en-US" sz="2000" dirty="0" err="1"/>
              <a:t>šalys</a:t>
            </a:r>
            <a:endParaRPr lang="lt-LT" sz="200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157CA9F-1D7C-AABE-276D-6295E91F75C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lt-LT" dirty="0"/>
              <a:t>JACARDI</a:t>
            </a:r>
            <a:endParaRPr lang="it-IT" dirty="0"/>
          </a:p>
        </p:txBody>
      </p:sp>
      <p:pic>
        <p:nvPicPr>
          <p:cNvPr id="6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E0C1290F-0C75-2743-E70E-4A72E55D9E1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81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A5EB1-4CD2-EFD0-A879-80DD1B99B2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2569" y="1923394"/>
            <a:ext cx="10125734" cy="4330132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dirty="0">
                <a:solidFill>
                  <a:srgbClr val="0A8382"/>
                </a:solidFill>
              </a:rPr>
              <a:t>1 VP „Valdymas ir koordinavimas“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dirty="0">
                <a:solidFill>
                  <a:srgbClr val="0A8382"/>
                </a:solidFill>
              </a:rPr>
              <a:t>2 VP „Komunikacija ir sklaida“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dirty="0">
                <a:solidFill>
                  <a:srgbClr val="0A8382"/>
                </a:solidFill>
              </a:rPr>
              <a:t>3 VP „Vertinimas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dirty="0">
                <a:solidFill>
                  <a:srgbClr val="0A8382"/>
                </a:solidFill>
              </a:rPr>
              <a:t>4 VP „Tvarumas“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dirty="0">
                <a:solidFill>
                  <a:srgbClr val="0A8382"/>
                </a:solidFill>
              </a:rPr>
              <a:t>5 VP „Metodologinė struktūra“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u="sng" dirty="0">
                <a:solidFill>
                  <a:srgbClr val="194B7E"/>
                </a:solidFill>
              </a:rPr>
              <a:t>6 VP „Sveikatos raštingumas ir sąmoningumas“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dirty="0"/>
              <a:t>7 veiklos paketas „Duomenų prieinamumas kokybė ir bendrinimas“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dirty="0"/>
              <a:t>8 veiklos paketas „Asmenų ir didelės rizikos grupių patikra“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dirty="0"/>
              <a:t>9 veiklos paketas „Integruotos sveikatos priežiūros būdai“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dirty="0"/>
              <a:t>10 veiklos paketas „Pacientų savirūpa“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lt-LT" sz="2000" b="1" u="sng" dirty="0">
                <a:solidFill>
                  <a:srgbClr val="194B7E"/>
                </a:solidFill>
              </a:rPr>
              <a:t>11 VP „Žmonių, sergančių ŠKL ar CD dalyvavimas darbe“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lt-LT" sz="2000" b="1" u="sng" dirty="0">
              <a:solidFill>
                <a:srgbClr val="194B7E"/>
              </a:solidFill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lt-LT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9281B-5429-BC01-863B-D9C8AB4ABE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2280" y="863600"/>
            <a:ext cx="5938961" cy="905123"/>
          </a:xfrm>
        </p:spPr>
        <p:txBody>
          <a:bodyPr/>
          <a:lstStyle/>
          <a:p>
            <a:r>
              <a:rPr lang="en-US" b="0" dirty="0" err="1"/>
              <a:t>Projekto</a:t>
            </a:r>
            <a:r>
              <a:rPr lang="en-US" b="0" dirty="0"/>
              <a:t> </a:t>
            </a:r>
            <a:r>
              <a:rPr lang="en-US" b="0" dirty="0" err="1"/>
              <a:t>veikl</a:t>
            </a:r>
            <a:r>
              <a:rPr lang="lt-LT" b="0" dirty="0"/>
              <a:t>ų</a:t>
            </a:r>
            <a:r>
              <a:rPr lang="en-US" b="0" dirty="0"/>
              <a:t> </a:t>
            </a:r>
            <a:r>
              <a:rPr lang="en-US" b="0" dirty="0" err="1"/>
              <a:t>paketai</a:t>
            </a:r>
            <a:r>
              <a:rPr lang="lt-LT" b="0" dirty="0"/>
              <a:t> (</a:t>
            </a:r>
            <a:r>
              <a:rPr lang="lt-LT" b="0" dirty="0">
                <a:solidFill>
                  <a:srgbClr val="0070C0"/>
                </a:solidFill>
              </a:rPr>
              <a:t>VP</a:t>
            </a:r>
            <a:r>
              <a:rPr lang="lt-LT" b="0" dirty="0"/>
              <a:t>)</a:t>
            </a:r>
            <a:r>
              <a:rPr lang="en-US" b="0" dirty="0"/>
              <a:t>:</a:t>
            </a:r>
            <a:endParaRPr lang="lt-LT" b="0" dirty="0"/>
          </a:p>
        </p:txBody>
      </p:sp>
      <p:pic>
        <p:nvPicPr>
          <p:cNvPr id="6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A1D0E559-52BF-CDF9-8D68-6C2473501A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  <p:pic>
        <p:nvPicPr>
          <p:cNvPr id="3" name="Picture 2" descr="A black background with blue and green outline of people and a building&#10;&#10;Description automatically generated">
            <a:extLst>
              <a:ext uri="{FF2B5EF4-FFF2-40B4-BE49-F238E27FC236}">
                <a16:creationId xmlns:a16="http://schemas.microsoft.com/office/drawing/2014/main" id="{BC1E2DE7-1A1C-7670-961A-91CD0BDEA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7425" y="2910468"/>
            <a:ext cx="3883613" cy="2517946"/>
          </a:xfrm>
          <a:prstGeom prst="rect">
            <a:avLst/>
          </a:prstGeom>
        </p:spPr>
      </p:pic>
      <p:pic>
        <p:nvPicPr>
          <p:cNvPr id="8" name="Picture 7" descr="A logo of a person's head&#10;&#10;Description automatically generated">
            <a:extLst>
              <a:ext uri="{FF2B5EF4-FFF2-40B4-BE49-F238E27FC236}">
                <a16:creationId xmlns:a16="http://schemas.microsoft.com/office/drawing/2014/main" id="{372D1F50-A816-C4A8-35DD-BAEF429819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9150" y="698939"/>
            <a:ext cx="3300230" cy="242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5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DFD661-BB88-9231-3054-37D47A63D3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2569" y="1967728"/>
            <a:ext cx="6562728" cy="4065210"/>
          </a:xfrm>
        </p:spPr>
        <p:txBody>
          <a:bodyPr/>
          <a:lstStyle/>
          <a:p>
            <a:pPr marL="285750" indent="-285750" algn="just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70563" algn="l"/>
              </a:tabLst>
            </a:pPr>
            <a:r>
              <a:rPr lang="lt-LT" sz="2400" b="1" kern="100" dirty="0">
                <a:effectLst/>
                <a:ea typeface="Calibri" panose="020F0502020204030204" pitchFamily="34" charset="0"/>
              </a:rPr>
              <a:t>Pagrindinis </a:t>
            </a:r>
            <a:r>
              <a:rPr lang="lt-LT" sz="2400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tikslas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 – </a:t>
            </a:r>
            <a:r>
              <a:rPr lang="lt-LT" sz="2400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gerinti sveikatos raštingumą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 ir </a:t>
            </a:r>
            <a:r>
              <a:rPr lang="lt-LT" sz="2400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informuoti apie </a:t>
            </a:r>
            <a:r>
              <a:rPr lang="en-US" sz="2400" kern="100" dirty="0">
                <a:effectLst/>
                <a:ea typeface="Calibri" panose="020F0502020204030204" pitchFamily="34" charset="0"/>
              </a:rPr>
              <a:t>ŠKL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ir C</a:t>
            </a:r>
            <a:r>
              <a:rPr lang="en-US" sz="2400" kern="100" dirty="0">
                <a:effectLst/>
                <a:ea typeface="Calibri" panose="020F0502020204030204" pitchFamily="34" charset="0"/>
              </a:rPr>
              <a:t>D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 </a:t>
            </a:r>
            <a:r>
              <a:rPr lang="lt-LT" sz="2400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riziką bei rizikos veiksnius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individo ir visuomenės lygmeniu. </a:t>
            </a: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70563" algn="l"/>
              </a:tabLst>
            </a:pPr>
            <a:endParaRPr lang="lt-LT" sz="2400" kern="100" dirty="0">
              <a:effectLst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70563" algn="l"/>
              </a:tabLst>
            </a:pPr>
            <a:r>
              <a:rPr lang="lt-LT" sz="2400" kern="100" dirty="0">
                <a:ea typeface="Calibri" panose="020F0502020204030204" pitchFamily="34" charset="0"/>
              </a:rPr>
              <a:t>12 ES šalių partnerių - Kroatija, Čekija, Suomija, Prancūzija, Islandija, Italija, Malta, Lenkija, Po</a:t>
            </a:r>
            <a:r>
              <a:rPr lang="en-US" sz="2400" kern="100" dirty="0">
                <a:ea typeface="Calibri" panose="020F0502020204030204" pitchFamily="34" charset="0"/>
              </a:rPr>
              <a:t>r</a:t>
            </a:r>
            <a:r>
              <a:rPr lang="lt-LT" sz="2400" kern="100" dirty="0">
                <a:ea typeface="Calibri" panose="020F0502020204030204" pitchFamily="34" charset="0"/>
              </a:rPr>
              <a:t>tugalija, Rumunija, Ispanija, Ukraina.</a:t>
            </a:r>
            <a:endParaRPr lang="lt-LT" sz="2400" kern="100" dirty="0">
              <a:effectLst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770563" algn="l"/>
              </a:tabLst>
            </a:pPr>
            <a:endParaRPr lang="lt-LT" sz="2000" kern="1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770563" algn="l"/>
              </a:tabLst>
            </a:pPr>
            <a:endParaRPr lang="en-US" sz="2000" kern="100" dirty="0">
              <a:effectLst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t-IT" sz="180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157CA9F-1D7C-AABE-276D-6295E91F75C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lt-LT" sz="2800" dirty="0">
                <a:solidFill>
                  <a:srgbClr val="0070C0"/>
                </a:solidFill>
              </a:rPr>
              <a:t>6 VP </a:t>
            </a:r>
            <a:r>
              <a:rPr lang="lt-LT" sz="2800" dirty="0"/>
              <a:t>– „Sveikatos raštingumas ir sąmoningumas“ </a:t>
            </a:r>
            <a:endParaRPr lang="it-IT" sz="28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196AA0D-5847-E14A-C84C-B356E7453C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9" b="24673"/>
          <a:stretch/>
        </p:blipFill>
        <p:spPr bwMode="auto">
          <a:xfrm>
            <a:off x="7190889" y="1632218"/>
            <a:ext cx="4578350" cy="444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6D29B066-8DE5-FE87-C1BA-01A6E703A0D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58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B85E947-68B8-BACF-7DC8-66FF4A946FD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7701" y="1651000"/>
            <a:ext cx="10934700" cy="4244614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  <a:tabLst>
                <a:tab pos="5770563" algn="l"/>
              </a:tabLst>
            </a:pPr>
            <a:r>
              <a:rPr lang="lt-LT" sz="2400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Sveikatos raštingumo tyrimas </a:t>
            </a:r>
            <a:r>
              <a:rPr lang="lt-LT" sz="2400" kern="100" dirty="0">
                <a:effectLst/>
                <a:ea typeface="Calibri" panose="020F0502020204030204" pitchFamily="34" charset="0"/>
              </a:rPr>
              <a:t>– 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Vyresnių klasių </a:t>
            </a:r>
            <a:r>
              <a:rPr lang="lt-LT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mokinių (9−12 klasių) apklausa</a:t>
            </a:r>
          </a:p>
          <a:p>
            <a:pPr marL="971550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5770563" algn="l"/>
              </a:tabLst>
            </a:pPr>
            <a:r>
              <a:rPr lang="pt-BR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Gyventoj</a:t>
            </a:r>
            <a:r>
              <a:rPr lang="lt-LT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ų,</a:t>
            </a:r>
            <a:r>
              <a:rPr lang="pt-BR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dalyvav</a:t>
            </a:r>
            <a:r>
              <a:rPr lang="lt-LT" sz="2000" b="1" kern="1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usių</a:t>
            </a:r>
            <a:r>
              <a:rPr lang="pt-BR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 (ar) baig</a:t>
            </a:r>
            <a:r>
              <a:rPr lang="lt-LT" sz="2000" b="1" kern="1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</a:t>
            </a:r>
            <a:r>
              <a:rPr lang="lt-LT" sz="2000" b="1" kern="1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ų</a:t>
            </a:r>
            <a:r>
              <a:rPr lang="lt-LT" sz="2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0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Sveikatos stiprinimo programą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2809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skirtą širdies ir kraujagyslių ligų bei cukrinio diabeto profilaktikai</a:t>
            </a: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lt-LT" sz="2000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apklausa</a:t>
            </a: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endParaRPr lang="lt-LT" sz="5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Bus naudojamas</a:t>
            </a:r>
            <a:r>
              <a:rPr lang="lt-LT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skaitmenizuotas sveikatos raštingumo klausimynas HLQ 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(angl. </a:t>
            </a:r>
            <a:r>
              <a:rPr lang="lt-LT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Literacy</a:t>
            </a:r>
            <a:r>
              <a:rPr lang="lt-LT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Questionnaire</a:t>
            </a:r>
            <a:r>
              <a:rPr lang="lt-LT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lt-LT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r>
              <a:rPr lang="lt-LT" sz="20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Apklausas atlikti </a:t>
            </a:r>
            <a:r>
              <a:rPr lang="lt-LT" sz="20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 </a:t>
            </a:r>
            <a:r>
              <a:rPr lang="lt-LT" sz="2000" u="sng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kviečiami </a:t>
            </a:r>
            <a:r>
              <a:rPr lang="lt-LT" sz="20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savivaldybių visuomenės sveikatos biurai</a:t>
            </a: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  <a:tabLst>
                <a:tab pos="5770563" algn="l"/>
              </a:tabLst>
            </a:pPr>
            <a:r>
              <a:rPr lang="en-US" sz="2400" b="1" kern="100" dirty="0">
                <a:effectLst/>
                <a:ea typeface="Calibri" panose="020F0502020204030204" pitchFamily="34" charset="0"/>
              </a:rPr>
              <a:t>2. </a:t>
            </a:r>
            <a:r>
              <a:rPr lang="en-US" sz="2000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M</a:t>
            </a:r>
            <a:r>
              <a:rPr lang="lt-LT" sz="2000" b="1" kern="100" dirty="0" err="1">
                <a:solidFill>
                  <a:srgbClr val="0070C0"/>
                </a:solidFill>
                <a:ea typeface="Calibri" panose="020F0502020204030204" pitchFamily="34" charset="0"/>
              </a:rPr>
              <a:t>etodin</a:t>
            </a:r>
            <a:r>
              <a:rPr lang="en-US" sz="2000" b="1" kern="100" dirty="0">
                <a:solidFill>
                  <a:srgbClr val="0070C0"/>
                </a:solidFill>
                <a:ea typeface="Calibri" panose="020F0502020204030204" pitchFamily="34" charset="0"/>
              </a:rPr>
              <a:t>ė</a:t>
            </a:r>
            <a:r>
              <a:rPr lang="lt-LT" sz="2000" b="1" kern="100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lt-LT" sz="2000" b="1" kern="100" dirty="0" err="1">
                <a:solidFill>
                  <a:srgbClr val="0070C0"/>
                </a:solidFill>
                <a:ea typeface="Calibri" panose="020F0502020204030204" pitchFamily="34" charset="0"/>
              </a:rPr>
              <a:t>medžiag</a:t>
            </a:r>
            <a:r>
              <a:rPr lang="en-US" sz="2000" b="1" kern="100" dirty="0">
                <a:solidFill>
                  <a:srgbClr val="0070C0"/>
                </a:solidFill>
                <a:ea typeface="Calibri" panose="020F0502020204030204" pitchFamily="34" charset="0"/>
              </a:rPr>
              <a:t>a</a:t>
            </a:r>
            <a:r>
              <a:rPr lang="lt-LT" sz="2000" b="1" kern="100" dirty="0">
                <a:solidFill>
                  <a:srgbClr val="0070C0"/>
                </a:solidFill>
                <a:ea typeface="Calibri" panose="020F0502020204030204" pitchFamily="34" charset="0"/>
              </a:rPr>
              <a:t> ir </a:t>
            </a:r>
            <a:r>
              <a:rPr lang="lt-LT" sz="2000" b="1" kern="100" dirty="0" err="1">
                <a:solidFill>
                  <a:srgbClr val="0070C0"/>
                </a:solidFill>
                <a:ea typeface="Calibri" panose="020F0502020204030204" pitchFamily="34" charset="0"/>
              </a:rPr>
              <a:t>rekomendacij</a:t>
            </a:r>
            <a:r>
              <a:rPr lang="en-US" sz="2000" b="1" kern="100" dirty="0" err="1">
                <a:solidFill>
                  <a:srgbClr val="0070C0"/>
                </a:solidFill>
                <a:ea typeface="Calibri" panose="020F0502020204030204" pitchFamily="34" charset="0"/>
              </a:rPr>
              <a:t>os</a:t>
            </a:r>
            <a:r>
              <a:rPr lang="lt-LT" sz="2000" b="1" kern="100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a typeface="Calibri" panose="020F0502020204030204" pitchFamily="34" charset="0"/>
              </a:rPr>
              <a:t>širdies</a:t>
            </a:r>
            <a:r>
              <a:rPr lang="en-US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kraujagyslių</a:t>
            </a:r>
            <a:r>
              <a:rPr lang="en-US" sz="2000" kern="100" dirty="0">
                <a:ea typeface="Calibri" panose="020F0502020204030204" pitchFamily="34" charset="0"/>
              </a:rPr>
              <a:t> ligų</a:t>
            </a:r>
            <a:r>
              <a:rPr lang="lt-LT" sz="2000" kern="100" dirty="0">
                <a:ea typeface="Calibri" panose="020F0502020204030204" pitchFamily="34" charset="0"/>
              </a:rPr>
              <a:t> ir </a:t>
            </a:r>
            <a:r>
              <a:rPr lang="en-US" sz="2000" kern="100" dirty="0" err="1">
                <a:ea typeface="Calibri" panose="020F0502020204030204" pitchFamily="34" charset="0"/>
              </a:rPr>
              <a:t>diabeto</a:t>
            </a:r>
            <a:r>
              <a:rPr lang="lt-LT" sz="2000" kern="100" dirty="0">
                <a:ea typeface="Calibri" panose="020F0502020204030204" pitchFamily="34" charset="0"/>
              </a:rPr>
              <a:t> prevencijai (</a:t>
            </a:r>
            <a:r>
              <a:rPr lang="en-US" sz="2000" kern="100" dirty="0">
                <a:ea typeface="Calibri" panose="020F0502020204030204" pitchFamily="34" charset="0"/>
              </a:rPr>
              <a:t>p</a:t>
            </a:r>
            <a:r>
              <a:rPr lang="lt-LT" sz="2000" kern="100" dirty="0" err="1">
                <a:effectLst/>
                <a:ea typeface="Calibri" panose="020F0502020204030204" pitchFamily="34" charset="0"/>
              </a:rPr>
              <a:t>agal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sveikatos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raštingumo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en-US" sz="2000" kern="100" dirty="0" err="1">
                <a:effectLst/>
                <a:ea typeface="Calibri" panose="020F0502020204030204" pitchFamily="34" charset="0"/>
              </a:rPr>
              <a:t>tyrimų</a:t>
            </a:r>
            <a:r>
              <a:rPr lang="en-US" sz="2000" kern="100" dirty="0">
                <a:effectLst/>
                <a:ea typeface="Calibri" panose="020F0502020204030204" pitchFamily="34" charset="0"/>
              </a:rPr>
              <a:t> </a:t>
            </a:r>
            <a:r>
              <a:rPr lang="lt-LT" sz="2000" kern="100" dirty="0">
                <a:effectLst/>
                <a:ea typeface="Calibri" panose="020F0502020204030204" pitchFamily="34" charset="0"/>
              </a:rPr>
              <a:t>rezultatus)</a:t>
            </a:r>
            <a:r>
              <a:rPr lang="lt-LT" sz="2000" kern="100" dirty="0">
                <a:ea typeface="Calibri" panose="020F0502020204030204" pitchFamily="34" charset="0"/>
              </a:rPr>
              <a:t>, kurias </a:t>
            </a:r>
            <a:r>
              <a:rPr lang="lt-LT" sz="2000" kern="100" dirty="0">
                <a:solidFill>
                  <a:srgbClr val="7030A0"/>
                </a:solidFill>
                <a:ea typeface="Calibri" panose="020F0502020204030204" pitchFamily="34" charset="0"/>
              </a:rPr>
              <a:t>galės </a:t>
            </a:r>
            <a:r>
              <a:rPr lang="lt-LT" sz="2000" u="sng" kern="100" dirty="0">
                <a:solidFill>
                  <a:srgbClr val="7030A0"/>
                </a:solidFill>
                <a:ea typeface="Calibri" panose="020F0502020204030204" pitchFamily="34" charset="0"/>
              </a:rPr>
              <a:t>naudoti </a:t>
            </a:r>
            <a:r>
              <a:rPr lang="lt-LT" sz="2000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savivaldybių visuomenės sveikatos </a:t>
            </a:r>
            <a:r>
              <a:rPr lang="lt-LT" sz="2000" u="sng" kern="1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biurai</a:t>
            </a:r>
            <a:r>
              <a:rPr lang="lt-LT" sz="2000" u="sng" kern="100" dirty="0">
                <a:solidFill>
                  <a:srgbClr val="0070C0"/>
                </a:solidFill>
                <a:ea typeface="Calibri" panose="020F0502020204030204" pitchFamily="34" charset="0"/>
              </a:rPr>
              <a:t> ŠKL ir CD prevencijai</a:t>
            </a:r>
            <a:endParaRPr lang="lt-LT" sz="2000" u="sng" kern="100" dirty="0">
              <a:solidFill>
                <a:srgbClr val="0070C0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B31AFF5-BCED-41F5-6874-B70AF486BD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2280" y="889000"/>
            <a:ext cx="9479053" cy="879723"/>
          </a:xfrm>
        </p:spPr>
        <p:txBody>
          <a:bodyPr/>
          <a:lstStyle/>
          <a:p>
            <a:r>
              <a:rPr lang="lt-LT" sz="2800" dirty="0">
                <a:solidFill>
                  <a:srgbClr val="0070C0"/>
                </a:solidFill>
              </a:rPr>
              <a:t>6 VP </a:t>
            </a:r>
            <a:r>
              <a:rPr lang="lt-LT" sz="2800" dirty="0"/>
              <a:t>pagrindinės </a:t>
            </a:r>
            <a:r>
              <a:rPr lang="lt-LT" sz="2800" dirty="0">
                <a:solidFill>
                  <a:srgbClr val="0070C0"/>
                </a:solidFill>
              </a:rPr>
              <a:t>veiklos</a:t>
            </a:r>
            <a:r>
              <a:rPr lang="lt-LT" sz="3200" dirty="0"/>
              <a:t>:</a:t>
            </a:r>
          </a:p>
        </p:txBody>
      </p:sp>
      <p:pic>
        <p:nvPicPr>
          <p:cNvPr id="3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9C6A577E-9C4F-CB21-47DC-243247A9044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88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6B932-2854-7E77-3309-01F9C4889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683775-9BBC-A8D9-FCA2-128EB6A4934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25690" y="2064774"/>
            <a:ext cx="10027446" cy="2458065"/>
          </a:xfrm>
        </p:spPr>
        <p:txBody>
          <a:bodyPr/>
          <a:lstStyle/>
          <a:p>
            <a:pPr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endParaRPr lang="lt-LT" sz="5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defRPr/>
            </a:pPr>
            <a:r>
              <a:rPr lang="lt-LT" sz="3200" dirty="0">
                <a:ea typeface="Calibri" panose="020F0502020204030204" pitchFamily="34" charset="0"/>
              </a:rPr>
              <a:t>S</a:t>
            </a:r>
            <a:r>
              <a:rPr lang="lt-LT" sz="3200" dirty="0">
                <a:effectLst/>
                <a:ea typeface="Calibri" panose="020F0502020204030204" pitchFamily="34" charset="0"/>
              </a:rPr>
              <a:t>katinti lėtinių širdies ir kraujagyslių ligų (ŠKL) ir cukrinio diabeto (CD) prevenciją 18-65 m. asmenims jų </a:t>
            </a:r>
            <a:r>
              <a:rPr lang="lt-LT" sz="32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darbo vietose</a:t>
            </a:r>
            <a:r>
              <a:rPr kumimoji="0" lang="lt-LT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lt-L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diabeto (CD) prevenciją 18-65 m. asmenims jų darbo vietose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62B914-78F7-D62C-2FF5-C3F3788F3B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61570" y="1124749"/>
            <a:ext cx="9479053" cy="643974"/>
          </a:xfrm>
        </p:spPr>
        <p:txBody>
          <a:bodyPr/>
          <a:lstStyle/>
          <a:p>
            <a:r>
              <a:rPr lang="lt-LT" sz="32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VP11</a:t>
            </a:r>
            <a:r>
              <a:rPr lang="lt-LT" sz="3200" dirty="0">
                <a:effectLst/>
                <a:ea typeface="Calibri" panose="020F0502020204030204" pitchFamily="34" charset="0"/>
              </a:rPr>
              <a:t> </a:t>
            </a:r>
            <a:r>
              <a:rPr lang="lt-LT" sz="3200" b="0" dirty="0">
                <a:effectLst/>
                <a:ea typeface="Calibri" panose="020F0502020204030204" pitchFamily="34" charset="0"/>
              </a:rPr>
              <a:t>veiklos</a:t>
            </a:r>
            <a:r>
              <a:rPr lang="lt-LT" sz="3200" dirty="0">
                <a:effectLst/>
                <a:ea typeface="Calibri" panose="020F0502020204030204" pitchFamily="34" charset="0"/>
              </a:rPr>
              <a:t> tikslas </a:t>
            </a:r>
          </a:p>
          <a:p>
            <a:endParaRPr lang="lt-LT" dirty="0"/>
          </a:p>
        </p:txBody>
      </p:sp>
      <p:pic>
        <p:nvPicPr>
          <p:cNvPr id="3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F88B7646-665B-E49F-7072-1221692B327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9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44326-FDF7-DDDE-6674-6D3EEC9F1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49954D-CDED-B304-6024-DDDD2BE831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25689" y="1612900"/>
            <a:ext cx="10607549" cy="4356100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defRPr/>
            </a:pPr>
            <a:r>
              <a:rPr kumimoji="0" lang="lt-LT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diabeto (CD) prevenciją 18-65 m. asmenims jų darbo vietose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770563" algn="l"/>
              </a:tabLst>
            </a:pPr>
            <a:endParaRPr lang="lt-LT" sz="9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A6DC71-E08E-1B7A-77B5-A63B08AEAF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2280" y="800100"/>
            <a:ext cx="9479053" cy="968623"/>
          </a:xfrm>
        </p:spPr>
        <p:txBody>
          <a:bodyPr/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36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VP11</a:t>
            </a:r>
            <a:r>
              <a:rPr lang="lt-LT" sz="3600" b="0" dirty="0">
                <a:effectLst/>
                <a:ea typeface="Calibri" panose="020F0502020204030204" pitchFamily="34" charset="0"/>
              </a:rPr>
              <a:t> pagrindinės </a:t>
            </a:r>
            <a:r>
              <a:rPr lang="lt-LT" sz="3600" b="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veiklos</a:t>
            </a:r>
            <a:r>
              <a:rPr lang="lt-LT" sz="3600" b="0" dirty="0">
                <a:effectLst/>
                <a:ea typeface="Calibri" panose="020F0502020204030204" pitchFamily="34" charset="0"/>
              </a:rPr>
              <a:t> </a:t>
            </a:r>
            <a:r>
              <a:rPr lang="lt-LT" sz="3200" b="0" dirty="0">
                <a:effectLst/>
                <a:ea typeface="Calibri" panose="020F0502020204030204" pitchFamily="34" charset="0"/>
              </a:rPr>
              <a:t>(užduotys):</a:t>
            </a:r>
            <a:endParaRPr lang="en-US" sz="3200" b="0" dirty="0">
              <a:effectLst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2000" b="0" dirty="0">
                <a:effectLst/>
                <a:ea typeface="Calibri" panose="020F0502020204030204" pitchFamily="34" charset="0"/>
              </a:rPr>
              <a:t>1.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Gerųjų praktikų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,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padedančių į darbo rinką įtraukti žmones, sergančius 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ŠKL ir CD, paieška ir analizė.</a:t>
            </a:r>
            <a:endParaRPr lang="en-US" sz="2000" b="0" dirty="0">
              <a:effectLst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2000" b="0" dirty="0">
                <a:effectLst/>
                <a:ea typeface="Calibri" panose="020F0502020204030204" pitchFamily="34" charset="0"/>
              </a:rPr>
              <a:t>2.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Pilotinės intervencijos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, susijusios su ŠKL ir CD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prevencija darbo vietoje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,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sukūrimas ir aprašymas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.</a:t>
            </a:r>
            <a:endParaRPr lang="en-US" sz="2000" b="0" dirty="0">
              <a:effectLst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2000" b="0" dirty="0">
                <a:effectLst/>
                <a:ea typeface="Calibri" panose="020F0502020204030204" pitchFamily="34" charset="0"/>
              </a:rPr>
              <a:t>3. Pilotinės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intervencijos taikymas 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2-jose Lietuvos Nacionalinės sveikatos sistemos įstaigose.</a:t>
            </a:r>
            <a:endParaRPr lang="en-US" sz="2000" b="0" dirty="0">
              <a:effectLst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2000" b="0" dirty="0">
                <a:effectLst/>
                <a:ea typeface="Calibri" panose="020F0502020204030204" pitchFamily="34" charset="0"/>
              </a:rPr>
              <a:t>4. Pilotinės </a:t>
            </a:r>
            <a:r>
              <a:rPr lang="lt-LT" sz="2000" b="0" u="sng" dirty="0">
                <a:effectLst/>
                <a:ea typeface="Calibri" panose="020F0502020204030204" pitchFamily="34" charset="0"/>
              </a:rPr>
              <a:t>intervencijos veiksmingumo įvertinimas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.</a:t>
            </a:r>
            <a:endParaRPr lang="en-US" sz="2000" b="0" dirty="0">
              <a:effectLst/>
              <a:ea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lt-LT" sz="2000" b="0" dirty="0">
                <a:effectLst/>
                <a:ea typeface="Calibri" panose="020F0502020204030204" pitchFamily="34" charset="0"/>
              </a:rPr>
              <a:t>5. </a:t>
            </a:r>
            <a:r>
              <a:rPr lang="lt-LT" sz="2000" dirty="0">
                <a:solidFill>
                  <a:srgbClr val="0070C0"/>
                </a:solidFill>
                <a:effectLst/>
                <a:ea typeface="Calibri" panose="020F0502020204030204" pitchFamily="34" charset="0"/>
              </a:rPr>
              <a:t>Metodinės medžiagos rengimas </a:t>
            </a:r>
            <a:r>
              <a:rPr lang="lt-LT" sz="2000" b="0" dirty="0">
                <a:effectLst/>
                <a:ea typeface="Calibri" panose="020F0502020204030204" pitchFamily="34" charset="0"/>
              </a:rPr>
              <a:t>kartu su kitų šalių WP11 komandomis.</a:t>
            </a:r>
            <a:endParaRPr lang="en-US" sz="2000" b="0" dirty="0">
              <a:effectLst/>
              <a:ea typeface="Calibri" panose="020F0502020204030204" pitchFamily="34" charset="0"/>
            </a:endParaRPr>
          </a:p>
          <a:p>
            <a:endParaRPr lang="lt-LT" dirty="0"/>
          </a:p>
        </p:txBody>
      </p:sp>
      <p:pic>
        <p:nvPicPr>
          <p:cNvPr id="3" name="Picture Placeholder 6" descr="A green snake in a bowl&#10;&#10;Description automatically generated">
            <a:extLst>
              <a:ext uri="{FF2B5EF4-FFF2-40B4-BE49-F238E27FC236}">
                <a16:creationId xmlns:a16="http://schemas.microsoft.com/office/drawing/2014/main" id="{B5D89D78-CE7D-9317-F430-AFAAD1EA442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4284" b="-2009"/>
          <a:stretch/>
        </p:blipFill>
        <p:spPr>
          <a:xfrm>
            <a:off x="9298395" y="6253526"/>
            <a:ext cx="528469" cy="60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43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9C7B5B2-5F22-E732-D6C0-2F2439CFB7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7541" y="2120900"/>
            <a:ext cx="11201400" cy="3166716"/>
          </a:xfrm>
        </p:spPr>
        <p:txBody>
          <a:bodyPr>
            <a:normAutofit fontScale="32500" lnSpcReduction="20000"/>
          </a:bodyPr>
          <a:lstStyle/>
          <a:p>
            <a:endParaRPr lang="lt-LT" b="1" dirty="0"/>
          </a:p>
          <a:p>
            <a:endParaRPr lang="lt-LT" b="1" dirty="0"/>
          </a:p>
          <a:p>
            <a:endParaRPr lang="lt-LT" b="1" dirty="0"/>
          </a:p>
          <a:p>
            <a:r>
              <a:rPr lang="it-IT" sz="6000" b="1" dirty="0"/>
              <a:t>Kontaktai</a:t>
            </a:r>
          </a:p>
          <a:p>
            <a:r>
              <a:rPr lang="it-IT" sz="6000" dirty="0"/>
              <a:t>Projekto vadovė – dr. Roma Bartkevičiūtė</a:t>
            </a:r>
          </a:p>
          <a:p>
            <a:r>
              <a:rPr lang="it-IT" sz="6000" dirty="0"/>
              <a:t>6 veiklos paketo koordinatorės:</a:t>
            </a:r>
          </a:p>
          <a:p>
            <a:r>
              <a:rPr lang="it-IT" sz="6000" dirty="0">
                <a:solidFill>
                  <a:srgbClr val="C00000"/>
                </a:solidFill>
              </a:rPr>
              <a:t> </a:t>
            </a:r>
            <a:r>
              <a:rPr lang="it-IT" sz="6000" b="1" dirty="0">
                <a:solidFill>
                  <a:srgbClr val="C00000"/>
                </a:solidFill>
              </a:rPr>
              <a:t>Aida Laukaitienė </a:t>
            </a:r>
            <a:r>
              <a:rPr lang="it-IT" sz="6000" dirty="0"/>
              <a:t>(suaugusiųjų </a:t>
            </a:r>
            <a:r>
              <a:rPr lang="lt-LT" sz="6000" dirty="0"/>
              <a:t>sveikatos raštingumo </a:t>
            </a:r>
            <a:r>
              <a:rPr lang="it-IT" sz="6000" dirty="0"/>
              <a:t>tyrimas), </a:t>
            </a:r>
          </a:p>
          <a:p>
            <a:r>
              <a:rPr lang="it-IT" sz="6000" b="1" dirty="0">
                <a:solidFill>
                  <a:srgbClr val="C00000"/>
                </a:solidFill>
              </a:rPr>
              <a:t>Dovilė Šapokaitė </a:t>
            </a:r>
            <a:r>
              <a:rPr lang="it-IT" sz="6000" dirty="0"/>
              <a:t>(mokyklinio amžiaus vaikų tyrimas)</a:t>
            </a:r>
            <a:endParaRPr lang="lt-LT" sz="6000" dirty="0"/>
          </a:p>
          <a:p>
            <a:r>
              <a:rPr lang="it-IT" sz="6000" dirty="0"/>
              <a:t>11 veiklos paketo koordinatorė:</a:t>
            </a:r>
          </a:p>
          <a:p>
            <a:r>
              <a:rPr lang="it-IT" sz="6000" dirty="0"/>
              <a:t> Lolita Pilipavičienė</a:t>
            </a:r>
          </a:p>
        </p:txBody>
      </p:sp>
    </p:spTree>
    <p:extLst>
      <p:ext uri="{BB962C8B-B14F-4D97-AF65-F5344CB8AC3E}">
        <p14:creationId xmlns:p14="http://schemas.microsoft.com/office/powerpoint/2010/main" val="998712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C979AA9-EB7C-E1C2-7515-2317BB30AF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4078" y="2865381"/>
            <a:ext cx="11389870" cy="766946"/>
          </a:xfrm>
        </p:spPr>
        <p:txBody>
          <a:bodyPr/>
          <a:lstStyle/>
          <a:p>
            <a:pPr algn="ctr"/>
            <a:r>
              <a:rPr lang="it-IT" dirty="0"/>
              <a:t>Dėkojame už dėmesį!</a:t>
            </a:r>
          </a:p>
        </p:txBody>
      </p:sp>
    </p:spTree>
    <p:extLst>
      <p:ext uri="{BB962C8B-B14F-4D97-AF65-F5344CB8AC3E}">
        <p14:creationId xmlns:p14="http://schemas.microsoft.com/office/powerpoint/2010/main" val="2087268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Personalizzati 24">
      <a:dk1>
        <a:srgbClr val="000000"/>
      </a:dk1>
      <a:lt1>
        <a:srgbClr val="FFFFFF"/>
      </a:lt1>
      <a:dk2>
        <a:srgbClr val="00B287"/>
      </a:dk2>
      <a:lt2>
        <a:srgbClr val="00418A"/>
      </a:lt2>
      <a:accent1>
        <a:srgbClr val="2E3639"/>
      </a:accent1>
      <a:accent2>
        <a:srgbClr val="E5BB00"/>
      </a:accent2>
      <a:accent3>
        <a:srgbClr val="F0871D"/>
      </a:accent3>
      <a:accent4>
        <a:srgbClr val="124C33"/>
      </a:accent4>
      <a:accent5>
        <a:srgbClr val="127F45"/>
      </a:accent5>
      <a:accent6>
        <a:srgbClr val="AC589D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acardi_theme_2024" id="{F2BF1EF4-2831-CF46-A593-E5DF20B6C199}" vid="{ECC111D2-F29D-FA48-8733-F274A28F3F6B}"/>
    </a:ext>
  </a:extLst>
</a:theme>
</file>

<file path=ppt/theme/theme2.xml><?xml version="1.0" encoding="utf-8"?>
<a:theme xmlns:a="http://schemas.openxmlformats.org/drawingml/2006/main" name="contents slide">
  <a:themeElements>
    <a:clrScheme name="Personalizzati 24">
      <a:dk1>
        <a:srgbClr val="000000"/>
      </a:dk1>
      <a:lt1>
        <a:srgbClr val="FFFFFF"/>
      </a:lt1>
      <a:dk2>
        <a:srgbClr val="00B287"/>
      </a:dk2>
      <a:lt2>
        <a:srgbClr val="00418A"/>
      </a:lt2>
      <a:accent1>
        <a:srgbClr val="2E3639"/>
      </a:accent1>
      <a:accent2>
        <a:srgbClr val="E5BB00"/>
      </a:accent2>
      <a:accent3>
        <a:srgbClr val="F0871D"/>
      </a:accent3>
      <a:accent4>
        <a:srgbClr val="124C33"/>
      </a:accent4>
      <a:accent5>
        <a:srgbClr val="127F45"/>
      </a:accent5>
      <a:accent6>
        <a:srgbClr val="AC589D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acardi_theme_2024" id="{F2BF1EF4-2831-CF46-A593-E5DF20B6C199}" vid="{ECC111D2-F29D-FA48-8733-F274A28F3F6B}"/>
    </a:ext>
  </a:extLst>
</a:theme>
</file>

<file path=ppt/theme/theme3.xml><?xml version="1.0" encoding="utf-8"?>
<a:theme xmlns:a="http://schemas.openxmlformats.org/drawingml/2006/main" name="title slide">
  <a:themeElements>
    <a:clrScheme name="Personalizzati 24">
      <a:dk1>
        <a:srgbClr val="000000"/>
      </a:dk1>
      <a:lt1>
        <a:srgbClr val="FFFFFF"/>
      </a:lt1>
      <a:dk2>
        <a:srgbClr val="00B287"/>
      </a:dk2>
      <a:lt2>
        <a:srgbClr val="00418A"/>
      </a:lt2>
      <a:accent1>
        <a:srgbClr val="2E3639"/>
      </a:accent1>
      <a:accent2>
        <a:srgbClr val="E5BB00"/>
      </a:accent2>
      <a:accent3>
        <a:srgbClr val="F0871D"/>
      </a:accent3>
      <a:accent4>
        <a:srgbClr val="124C33"/>
      </a:accent4>
      <a:accent5>
        <a:srgbClr val="127F45"/>
      </a:accent5>
      <a:accent6>
        <a:srgbClr val="AC589D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acardi_theme_2024" id="{F2BF1EF4-2831-CF46-A593-E5DF20B6C199}" vid="{ECC111D2-F29D-FA48-8733-F274A28F3F6B}"/>
    </a:ext>
  </a:extLst>
</a:theme>
</file>

<file path=ppt/theme/theme4.xml><?xml version="1.0" encoding="utf-8"?>
<a:theme xmlns:a="http://schemas.openxmlformats.org/drawingml/2006/main" name="cover back">
  <a:themeElements>
    <a:clrScheme name="Personalizzati 24">
      <a:dk1>
        <a:srgbClr val="000000"/>
      </a:dk1>
      <a:lt1>
        <a:srgbClr val="FFFFFF"/>
      </a:lt1>
      <a:dk2>
        <a:srgbClr val="00B287"/>
      </a:dk2>
      <a:lt2>
        <a:srgbClr val="00418A"/>
      </a:lt2>
      <a:accent1>
        <a:srgbClr val="2E3639"/>
      </a:accent1>
      <a:accent2>
        <a:srgbClr val="E5BB00"/>
      </a:accent2>
      <a:accent3>
        <a:srgbClr val="F0871D"/>
      </a:accent3>
      <a:accent4>
        <a:srgbClr val="124C33"/>
      </a:accent4>
      <a:accent5>
        <a:srgbClr val="127F45"/>
      </a:accent5>
      <a:accent6>
        <a:srgbClr val="AC589D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acardi_theme_2024" id="{F2BF1EF4-2831-CF46-A593-E5DF20B6C199}" vid="{ECC111D2-F29D-FA48-8733-F274A28F3F6B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7B7FBC6D314AB4181C30EFB84E22314" ma:contentTypeVersion="13" ma:contentTypeDescription="Creare un nuovo documento." ma:contentTypeScope="" ma:versionID="ed2866476d0055999543623411e2f85d">
  <xsd:schema xmlns:xsd="http://www.w3.org/2001/XMLSchema" xmlns:xs="http://www.w3.org/2001/XMLSchema" xmlns:p="http://schemas.microsoft.com/office/2006/metadata/properties" xmlns:ns2="aa040894-75af-4277-915a-568ed5bf857e" xmlns:ns3="854b34fa-9349-4a35-9a02-77414863f0a8" targetNamespace="http://schemas.microsoft.com/office/2006/metadata/properties" ma:root="true" ma:fieldsID="8b3c8b74f06b66ae1e4933bbff731145" ns2:_="" ns3:_="">
    <xsd:import namespace="aa040894-75af-4277-915a-568ed5bf857e"/>
    <xsd:import namespace="854b34fa-9349-4a35-9a02-77414863f0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armenfrancescazaga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40894-75af-4277-915a-568ed5bf85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44f18aaa-e4c7-45ab-a08e-e35b859839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armenfrancescazagaria" ma:index="20" nillable="true" ma:displayName="carmen francesca zagaria" ma:format="Dropdown" ma:list="UserInfo" ma:SharePointGroup="0" ma:internalName="carmenfrancescazagaria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4b34fa-9349-4a35-9a02-77414863f0a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efe72fd-1f21-4150-8284-5553b96b9f69}" ma:internalName="TaxCatchAll" ma:showField="CatchAllData" ma:web="854b34fa-9349-4a35-9a02-77414863f0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040894-75af-4277-915a-568ed5bf857e">
      <Terms xmlns="http://schemas.microsoft.com/office/infopath/2007/PartnerControls"/>
    </lcf76f155ced4ddcb4097134ff3c332f>
    <TaxCatchAll xmlns="854b34fa-9349-4a35-9a02-77414863f0a8" xsi:nil="true"/>
    <carmenfrancescazagaria xmlns="aa040894-75af-4277-915a-568ed5bf857e">
      <UserInfo>
        <DisplayName/>
        <AccountId xsi:nil="true"/>
        <AccountType/>
      </UserInfo>
    </carmenfrancescazagaria>
  </documentManagement>
</p:properties>
</file>

<file path=customXml/itemProps1.xml><?xml version="1.0" encoding="utf-8"?>
<ds:datastoreItem xmlns:ds="http://schemas.openxmlformats.org/officeDocument/2006/customXml" ds:itemID="{00C95ADE-2498-45C2-9CCE-B9F6F2BFCE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040894-75af-4277-915a-568ed5bf857e"/>
    <ds:schemaRef ds:uri="854b34fa-9349-4a35-9a02-77414863f0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D00068-18E7-4457-895C-DCC5F8F6A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648E45-C343-40E7-84CB-95286701BBA7}">
  <ds:schemaRefs>
    <ds:schemaRef ds:uri="http://schemas.microsoft.com/office/2006/metadata/properties"/>
    <ds:schemaRef ds:uri="http://schemas.microsoft.com/office/infopath/2007/PartnerControls"/>
    <ds:schemaRef ds:uri="aa040894-75af-4277-915a-568ed5bf857e"/>
    <ds:schemaRef ds:uri="854b34fa-9349-4a35-9a02-77414863f0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1110</Words>
  <Application>Microsoft Office PowerPoint</Application>
  <PresentationFormat>Plačiaekranė</PresentationFormat>
  <Paragraphs>110</Paragraphs>
  <Slides>9</Slides>
  <Notes>7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4</vt:i4>
      </vt:variant>
      <vt:variant>
        <vt:lpstr>Skaidrių pavadinimai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Times New Roman</vt:lpstr>
      <vt:lpstr>Wingdings</vt:lpstr>
      <vt:lpstr>cover</vt:lpstr>
      <vt:lpstr>contents slide</vt:lpstr>
      <vt:lpstr>title slide</vt:lpstr>
      <vt:lpstr>cover back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Jolita Matuzienė</cp:lastModifiedBy>
  <cp:revision>105</cp:revision>
  <dcterms:created xsi:type="dcterms:W3CDTF">2023-10-24T10:41:55Z</dcterms:created>
  <dcterms:modified xsi:type="dcterms:W3CDTF">2024-11-07T10:03:43Z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0x01010027B7FBC6D314AB4181C30EFB84E22314</vt:lpwstr>
  </property>
  <property fmtid="{D5CDD505-2E9C-101B-9397-08002B2CF9AE}" pid="3" name="MediaServiceImageTags">
    <vt:lpwstr/>
  </property>
</Properties>
</file>